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9796A-C892-4007-A1D3-5CDBF1DF373F}" type="datetimeFigureOut">
              <a:rPr lang="ru-RU" smtClean="0"/>
              <a:t>03.10.2013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C4554-545F-4957-8A04-D0B1F3E48D07}"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C6A97-BA70-4F91-A683-F090B26DB7B1}" type="slidenum">
              <a:rPr lang="ru-RU"/>
              <a:pPr/>
              <a:t>2</a:t>
            </a:fld>
            <a:endParaRPr lang="ru-RU"/>
          </a:p>
        </p:txBody>
      </p:sp>
      <p:sp>
        <p:nvSpPr>
          <p:cNvPr id="399362" name="Rectangle 2"/>
          <p:cNvSpPr>
            <a:spLocks noRot="1" noChangeArrowheads="1" noTextEdit="1"/>
          </p:cNvSpPr>
          <p:nvPr>
            <p:ph type="sldImg"/>
          </p:nvPr>
        </p:nvSpPr>
        <p:spPr>
          <a:xfrm>
            <a:off x="1109663" y="679450"/>
            <a:ext cx="4622800" cy="3467100"/>
          </a:xfrm>
          <a:ln/>
        </p:spPr>
      </p:sp>
      <p:sp>
        <p:nvSpPr>
          <p:cNvPr id="399363" name="Rectangle 3"/>
          <p:cNvSpPr>
            <a:spLocks noGrp="1" noChangeArrowheads="1"/>
          </p:cNvSpPr>
          <p:nvPr>
            <p:ph type="body" idx="1"/>
          </p:nvPr>
        </p:nvSpPr>
        <p:spPr>
          <a:xfrm>
            <a:off x="901700" y="4373563"/>
            <a:ext cx="5035550" cy="4071937"/>
          </a:xfrm>
        </p:spPr>
        <p:txBody>
          <a:bodyPr/>
          <a:lstStyle/>
          <a:p>
            <a:r>
              <a:rPr lang="en-US"/>
              <a:t>Parker has an exclusive proprietary process for hardening stainless steel ferrules to effect the bite action on the tubing.  We call this process “Suparcase”, introduced more than a  decade ago.</a:t>
            </a:r>
          </a:p>
          <a:p>
            <a:endParaRPr lang="en-US"/>
          </a:p>
          <a:p>
            <a:r>
              <a:rPr lang="en-US"/>
              <a:t>(Read characteristics)</a:t>
            </a:r>
          </a:p>
          <a:p>
            <a:endParaRPr lang="en-US"/>
          </a:p>
          <a:p>
            <a:r>
              <a:rPr lang="en-US"/>
              <a:t>Although we don’t claim it in our literature, the Suparcase process actually improves corrosion resistance in some media.</a:t>
            </a:r>
          </a:p>
          <a:p>
            <a:endParaRPr lang="en-US"/>
          </a:p>
          <a:p>
            <a:r>
              <a:rPr lang="en-US"/>
              <a:t>This development effectively eliminated the necessity of an unhardened front ferrule to provide sealing against corrosive fluids, permitting Parker to realize and exploit the numerous other advantages of the single ferrule CPI design.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B73BB-5B2C-4B0F-89D4-195F87D56D45}" type="slidenum">
              <a:rPr lang="ru-RU"/>
              <a:pPr/>
              <a:t>3</a:t>
            </a:fld>
            <a:endParaRPr lang="ru-RU"/>
          </a:p>
        </p:txBody>
      </p:sp>
      <p:sp>
        <p:nvSpPr>
          <p:cNvPr id="401410" name="Rectangle 2"/>
          <p:cNvSpPr>
            <a:spLocks noRot="1" noChangeArrowheads="1" noTextEdit="1"/>
          </p:cNvSpPr>
          <p:nvPr>
            <p:ph type="sldImg"/>
          </p:nvPr>
        </p:nvSpPr>
        <p:spPr>
          <a:xfrm>
            <a:off x="1109663" y="679450"/>
            <a:ext cx="4622800" cy="3467100"/>
          </a:xfrm>
          <a:ln/>
        </p:spPr>
      </p:sp>
      <p:sp>
        <p:nvSpPr>
          <p:cNvPr id="401411" name="Rectangle 3"/>
          <p:cNvSpPr>
            <a:spLocks noGrp="1" noChangeArrowheads="1"/>
          </p:cNvSpPr>
          <p:nvPr>
            <p:ph type="body" idx="1"/>
          </p:nvPr>
        </p:nvSpPr>
        <p:spPr>
          <a:xfrm>
            <a:off x="901700" y="4373563"/>
            <a:ext cx="5035550" cy="4071937"/>
          </a:xfrm>
        </p:spPr>
        <p:txBody>
          <a:bodyPr/>
          <a:lstStyle/>
          <a:p>
            <a:r>
              <a:rPr lang="en-US"/>
              <a:t>This slide shows a metallographically polished and etched cross-section of a Suparcased A-LOK back ferrule.  Note the uniform hardened case around the entire surface.  It appears to be a coating because of the distinct boundary between the hardened case and the core, but this is just an optical microscopy illusion due to the hardness of the case causing the case to polish slower than the core, resulting in a “step” in height between the case and the core.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F0FBAC-F10A-4960-845D-6A49B3DA23C5}" type="slidenum">
              <a:rPr lang="ru-RU"/>
              <a:pPr/>
              <a:t>4</a:t>
            </a:fld>
            <a:endParaRPr lang="ru-RU"/>
          </a:p>
        </p:txBody>
      </p:sp>
      <p:sp>
        <p:nvSpPr>
          <p:cNvPr id="403458" name="Rectangle 2"/>
          <p:cNvSpPr>
            <a:spLocks noRot="1" noChangeArrowheads="1" noTextEdit="1"/>
          </p:cNvSpPr>
          <p:nvPr>
            <p:ph type="sldImg"/>
          </p:nvPr>
        </p:nvSpPr>
        <p:spPr>
          <a:xfrm>
            <a:off x="1109663" y="679450"/>
            <a:ext cx="4622800" cy="3467100"/>
          </a:xfrm>
          <a:ln/>
        </p:spPr>
      </p:sp>
      <p:sp>
        <p:nvSpPr>
          <p:cNvPr id="403459" name="Rectangle 3"/>
          <p:cNvSpPr>
            <a:spLocks noGrp="1" noChangeArrowheads="1"/>
          </p:cNvSpPr>
          <p:nvPr>
            <p:ph type="body" idx="1"/>
          </p:nvPr>
        </p:nvSpPr>
        <p:spPr>
          <a:xfrm>
            <a:off x="901700" y="4373563"/>
            <a:ext cx="5035550" cy="4071937"/>
          </a:xfrm>
        </p:spPr>
        <p:txBody>
          <a:bodyPr/>
          <a:lstStyle/>
          <a:p>
            <a:r>
              <a:rPr lang="en-US"/>
              <a:t>This slide shows another metallographically prepared cross-section of a Suparcased ferrule at a higher magnification.  The cross-section has been heavily etched as seen by the structure revealed in the core.  Note that this very aggressive etch did not reveal any of the metallurgical structure of the Suparcased surface region, an indication of its resistance to corrosion.  Note also that the distinct boundary between the case and the core is not apparent at this higher magnification.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4229E-BB19-4623-AE16-7F7840E82A76}" type="slidenum">
              <a:rPr lang="ru-RU"/>
              <a:pPr/>
              <a:t>5</a:t>
            </a:fld>
            <a:endParaRPr lang="ru-RU"/>
          </a:p>
        </p:txBody>
      </p:sp>
      <p:sp>
        <p:nvSpPr>
          <p:cNvPr id="405506" name="Rectangle 2"/>
          <p:cNvSpPr>
            <a:spLocks noRot="1" noChangeArrowheads="1" noTextEdit="1"/>
          </p:cNvSpPr>
          <p:nvPr>
            <p:ph type="sldImg"/>
          </p:nvPr>
        </p:nvSpPr>
        <p:spPr>
          <a:xfrm>
            <a:off x="1109663" y="679450"/>
            <a:ext cx="4622800" cy="3467100"/>
          </a:xfrm>
          <a:ln/>
        </p:spPr>
      </p:sp>
      <p:sp>
        <p:nvSpPr>
          <p:cNvPr id="405507" name="Rectangle 3"/>
          <p:cNvSpPr>
            <a:spLocks noGrp="1" noChangeArrowheads="1"/>
          </p:cNvSpPr>
          <p:nvPr>
            <p:ph type="body" idx="1"/>
          </p:nvPr>
        </p:nvSpPr>
        <p:spPr>
          <a:xfrm>
            <a:off x="901700" y="4373563"/>
            <a:ext cx="5035550" cy="4071937"/>
          </a:xfrm>
        </p:spPr>
        <p:txBody>
          <a:bodyPr/>
          <a:lstStyle/>
          <a:p>
            <a:r>
              <a:rPr lang="en-US"/>
              <a:t>This slide shows schematically why the Suparcase process is superior in corrosion resistance to conventional stainless steel hardening processes, in this case, traditional nitriding.  The nitriding process generates a nitrided layer approximately 0.002 to 0.004 inch thick in which the hardness is a result of the precipitation of hard Chromium Nitride.  This depletes the metal of the Chromium necessary for corrosion resistance.  In addition the metal adjacent to the nitrided layer may be sensitized due to the temperature and time of the nitriding process.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F1CDFF-62B6-4D7F-A878-FAA24F701820}" type="slidenum">
              <a:rPr lang="ru-RU"/>
              <a:pPr/>
              <a:t>6</a:t>
            </a:fld>
            <a:endParaRPr lang="ru-RU"/>
          </a:p>
        </p:txBody>
      </p:sp>
      <p:sp>
        <p:nvSpPr>
          <p:cNvPr id="407554" name="Rectangle 2"/>
          <p:cNvSpPr>
            <a:spLocks noRot="1" noChangeArrowheads="1" noTextEdit="1"/>
          </p:cNvSpPr>
          <p:nvPr>
            <p:ph type="sldImg"/>
          </p:nvPr>
        </p:nvSpPr>
        <p:spPr>
          <a:xfrm>
            <a:off x="1109663" y="679450"/>
            <a:ext cx="4622800" cy="3467100"/>
          </a:xfrm>
          <a:ln/>
        </p:spPr>
      </p:sp>
      <p:sp>
        <p:nvSpPr>
          <p:cNvPr id="407555" name="Rectangle 3"/>
          <p:cNvSpPr>
            <a:spLocks noGrp="1" noChangeArrowheads="1"/>
          </p:cNvSpPr>
          <p:nvPr>
            <p:ph type="body" idx="1"/>
          </p:nvPr>
        </p:nvSpPr>
        <p:spPr>
          <a:xfrm>
            <a:off x="901700" y="4373563"/>
            <a:ext cx="5035550" cy="4071937"/>
          </a:xfrm>
        </p:spPr>
        <p:txBody>
          <a:bodyPr/>
          <a:lstStyle/>
          <a:p>
            <a:r>
              <a:rPr lang="en-US"/>
              <a:t>This slide shows metallographically polished and etched cross-sections of a Parker Suparcased ferrule in comparison to a major competitor’s ferrule.  They have case hardened the nose of the ferrule only, in an attempt to minimize the region that is susceptible to corrosion as much as possible.  The case and the sensitized region underneath it are readily seen.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86A44-8F91-4DCA-9350-C97CC36683D8}" type="slidenum">
              <a:rPr lang="ru-RU"/>
              <a:pPr/>
              <a:t>7</a:t>
            </a:fld>
            <a:endParaRPr lang="ru-RU"/>
          </a:p>
        </p:txBody>
      </p:sp>
      <p:sp>
        <p:nvSpPr>
          <p:cNvPr id="409602" name="Rectangle 2"/>
          <p:cNvSpPr>
            <a:spLocks noRot="1" noChangeArrowheads="1" noTextEdit="1"/>
          </p:cNvSpPr>
          <p:nvPr>
            <p:ph type="sldImg"/>
          </p:nvPr>
        </p:nvSpPr>
        <p:spPr>
          <a:xfrm>
            <a:off x="1109663" y="679450"/>
            <a:ext cx="4622800" cy="3467100"/>
          </a:xfrm>
          <a:ln/>
        </p:spPr>
      </p:sp>
      <p:sp>
        <p:nvSpPr>
          <p:cNvPr id="409603" name="Rectangle 3"/>
          <p:cNvSpPr>
            <a:spLocks noGrp="1" noChangeArrowheads="1"/>
          </p:cNvSpPr>
          <p:nvPr>
            <p:ph type="body" idx="1"/>
          </p:nvPr>
        </p:nvSpPr>
        <p:spPr>
          <a:xfrm>
            <a:off x="901700" y="4373563"/>
            <a:ext cx="5035550" cy="4071937"/>
          </a:xfrm>
        </p:spPr>
        <p:txBody>
          <a:bodyPr/>
          <a:lstStyle/>
          <a:p>
            <a:r>
              <a:rPr lang="en-US"/>
              <a:t>This slide show weight losses due to corrosion in a variety of media of a Parker Suparcase ferrule versus a conventionally hardened competitor’s ferrule.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E83F1C-04C7-4822-9303-8653B4BAB37A}" type="datetimeFigureOut">
              <a:rPr lang="ru-RU" smtClean="0"/>
              <a:t>03.10.2013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54051D-1A0C-4A4E-A7D9-FE9EE64A3C6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E83F1C-04C7-4822-9303-8653B4BAB37A}" type="datetimeFigureOut">
              <a:rPr lang="ru-RU" smtClean="0"/>
              <a:t>03.10.2013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54051D-1A0C-4A4E-A7D9-FE9EE64A3C6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E83F1C-04C7-4822-9303-8653B4BAB37A}" type="datetimeFigureOut">
              <a:rPr lang="ru-RU" smtClean="0"/>
              <a:t>03.10.2013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54051D-1A0C-4A4E-A7D9-FE9EE64A3C64}"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Титульный слайд">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2" cstate="print"/>
          <a:srcRect/>
          <a:stretch>
            <a:fillRect/>
          </a:stretch>
        </p:blipFill>
        <p:spPr bwMode="auto">
          <a:xfrm>
            <a:off x="0" y="0"/>
            <a:ext cx="9144000" cy="5867400"/>
          </a:xfrm>
          <a:prstGeom prst="rect">
            <a:avLst/>
          </a:prstGeom>
          <a:noFill/>
        </p:spPr>
      </p:pic>
      <p:sp>
        <p:nvSpPr>
          <p:cNvPr id="6147" name="Rectangle 3"/>
          <p:cNvSpPr>
            <a:spLocks noGrp="1" noChangeArrowheads="1"/>
          </p:cNvSpPr>
          <p:nvPr>
            <p:ph type="ctrTitle"/>
          </p:nvPr>
        </p:nvSpPr>
        <p:spPr>
          <a:xfrm>
            <a:off x="457200" y="1066800"/>
            <a:ext cx="7772400" cy="1143000"/>
          </a:xfrm>
        </p:spPr>
        <p:txBody>
          <a:bodyPr anchor="ctr"/>
          <a:lstStyle>
            <a:lvl1pPr>
              <a:defRPr sz="4400" b="1">
                <a:solidFill>
                  <a:schemeClr val="bg1"/>
                </a:solidFill>
              </a:defRPr>
            </a:lvl1pPr>
          </a:lstStyle>
          <a:p>
            <a:r>
              <a:rPr lang="en-US"/>
              <a:t>Click to edit Master title style</a:t>
            </a:r>
          </a:p>
        </p:txBody>
      </p:sp>
      <p:sp>
        <p:nvSpPr>
          <p:cNvPr id="6150" name="Rectangle 6"/>
          <p:cNvSpPr>
            <a:spLocks noChangeArrowheads="1"/>
          </p:cNvSpPr>
          <p:nvPr/>
        </p:nvSpPr>
        <p:spPr bwMode="auto">
          <a:xfrm>
            <a:off x="8772525" y="34925"/>
            <a:ext cx="184150" cy="457200"/>
          </a:xfrm>
          <a:prstGeom prst="rect">
            <a:avLst/>
          </a:prstGeom>
          <a:noFill/>
          <a:ln w="9525">
            <a:noFill/>
            <a:miter lim="800000"/>
            <a:headEnd/>
            <a:tailEnd/>
          </a:ln>
          <a:effectLst/>
        </p:spPr>
        <p:txBody>
          <a:bodyPr wrap="none">
            <a:spAutoFit/>
          </a:bodyPr>
          <a:lstStyle/>
          <a:p>
            <a:endParaRPr lang="fr-FR"/>
          </a:p>
        </p:txBody>
      </p:sp>
      <p:sp>
        <p:nvSpPr>
          <p:cNvPr id="6153" name="Rectangle 9"/>
          <p:cNvSpPr>
            <a:spLocks noChangeArrowheads="1"/>
          </p:cNvSpPr>
          <p:nvPr/>
        </p:nvSpPr>
        <p:spPr bwMode="auto">
          <a:xfrm>
            <a:off x="0" y="0"/>
            <a:ext cx="9144000" cy="304800"/>
          </a:xfrm>
          <a:prstGeom prst="rect">
            <a:avLst/>
          </a:prstGeom>
          <a:solidFill>
            <a:srgbClr val="FE9900"/>
          </a:solidFill>
          <a:ln w="9525">
            <a:noFill/>
            <a:miter lim="800000"/>
            <a:headEnd/>
            <a:tailEnd/>
          </a:ln>
          <a:effectLst/>
        </p:spPr>
        <p:txBody>
          <a:bodyPr wrap="none" anchor="ctr"/>
          <a:lstStyle/>
          <a:p>
            <a:endParaRPr lang="ru-RU"/>
          </a:p>
        </p:txBody>
      </p:sp>
      <p:sp>
        <p:nvSpPr>
          <p:cNvPr id="6154" name="Rectangle 10"/>
          <p:cNvSpPr>
            <a:spLocks noChangeArrowheads="1"/>
          </p:cNvSpPr>
          <p:nvPr/>
        </p:nvSpPr>
        <p:spPr bwMode="auto">
          <a:xfrm>
            <a:off x="4572000" y="6705600"/>
            <a:ext cx="4572000" cy="152400"/>
          </a:xfrm>
          <a:prstGeom prst="rect">
            <a:avLst/>
          </a:prstGeom>
          <a:solidFill>
            <a:srgbClr val="070131"/>
          </a:solidFill>
          <a:ln w="9525">
            <a:noFill/>
            <a:miter lim="800000"/>
            <a:headEnd/>
            <a:tailEnd/>
          </a:ln>
          <a:effectLst/>
        </p:spPr>
        <p:txBody>
          <a:bodyPr wrap="none" anchor="ctr"/>
          <a:lstStyle/>
          <a:p>
            <a:endParaRPr lang="ru-RU"/>
          </a:p>
        </p:txBody>
      </p:sp>
      <p:pic>
        <p:nvPicPr>
          <p:cNvPr id="6155" name="Picture 11"/>
          <p:cNvPicPr>
            <a:picLocks noChangeAspect="1" noChangeArrowheads="1"/>
          </p:cNvPicPr>
          <p:nvPr/>
        </p:nvPicPr>
        <p:blipFill>
          <a:blip r:embed="rId3" cstate="print"/>
          <a:srcRect/>
          <a:stretch>
            <a:fillRect/>
          </a:stretch>
        </p:blipFill>
        <p:spPr bwMode="auto">
          <a:xfrm>
            <a:off x="8077200" y="6137275"/>
            <a:ext cx="898525" cy="479425"/>
          </a:xfrm>
          <a:prstGeom prst="rect">
            <a:avLst/>
          </a:prstGeom>
          <a:noFill/>
        </p:spPr>
      </p:pic>
      <p:sp>
        <p:nvSpPr>
          <p:cNvPr id="6156" name="Text Box 12"/>
          <p:cNvSpPr txBox="1">
            <a:spLocks noChangeArrowheads="1"/>
          </p:cNvSpPr>
          <p:nvPr/>
        </p:nvSpPr>
        <p:spPr bwMode="auto">
          <a:xfrm>
            <a:off x="533400" y="6019800"/>
            <a:ext cx="3886200" cy="457200"/>
          </a:xfrm>
          <a:prstGeom prst="rect">
            <a:avLst/>
          </a:prstGeom>
          <a:noFill/>
          <a:ln w="9525">
            <a:noFill/>
            <a:miter lim="800000"/>
            <a:headEnd/>
            <a:tailEnd/>
          </a:ln>
          <a:effectLst/>
        </p:spPr>
        <p:txBody>
          <a:bodyPr>
            <a:spAutoFit/>
          </a:bodyPr>
          <a:lstStyle/>
          <a:p>
            <a:pPr>
              <a:spcBef>
                <a:spcPct val="50000"/>
              </a:spcBef>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33400"/>
            <a:ext cx="7772400" cy="13716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33400"/>
            <a:ext cx="77724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981200"/>
            <a:ext cx="7772400" cy="4114800"/>
          </a:xfrm>
        </p:spPr>
        <p:txBody>
          <a:body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E83F1C-04C7-4822-9303-8653B4BAB37A}" type="datetimeFigureOut">
              <a:rPr lang="ru-RU" smtClean="0"/>
              <a:t>03.10.2013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54051D-1A0C-4A4E-A7D9-FE9EE64A3C6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E83F1C-04C7-4822-9303-8653B4BAB37A}" type="datetimeFigureOut">
              <a:rPr lang="ru-RU" smtClean="0"/>
              <a:t>03.10.2013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54051D-1A0C-4A4E-A7D9-FE9EE64A3C6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E83F1C-04C7-4822-9303-8653B4BAB37A}" type="datetimeFigureOut">
              <a:rPr lang="ru-RU" smtClean="0"/>
              <a:t>03.10.2013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54051D-1A0C-4A4E-A7D9-FE9EE64A3C6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E83F1C-04C7-4822-9303-8653B4BAB37A}" type="datetimeFigureOut">
              <a:rPr lang="ru-RU" smtClean="0"/>
              <a:t>03.10.2013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54051D-1A0C-4A4E-A7D9-FE9EE64A3C6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E83F1C-04C7-4822-9303-8653B4BAB37A}" type="datetimeFigureOut">
              <a:rPr lang="ru-RU" smtClean="0"/>
              <a:t>03.10.2013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654051D-1A0C-4A4E-A7D9-FE9EE64A3C6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E83F1C-04C7-4822-9303-8653B4BAB37A}" type="datetimeFigureOut">
              <a:rPr lang="ru-RU" smtClean="0"/>
              <a:t>03.10.2013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54051D-1A0C-4A4E-A7D9-FE9EE64A3C6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E83F1C-04C7-4822-9303-8653B4BAB37A}" type="datetimeFigureOut">
              <a:rPr lang="ru-RU" smtClean="0"/>
              <a:t>03.10.2013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54051D-1A0C-4A4E-A7D9-FE9EE64A3C6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E83F1C-04C7-4822-9303-8653B4BAB37A}" type="datetimeFigureOut">
              <a:rPr lang="ru-RU" smtClean="0"/>
              <a:t>03.10.2013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54051D-1A0C-4A4E-A7D9-FE9EE64A3C6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83F1C-04C7-4822-9303-8653B4BAB37A}" type="datetimeFigureOut">
              <a:rPr lang="ru-RU" smtClean="0"/>
              <a:t>03.10.2013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4051D-1A0C-4A4E-A7D9-FE9EE64A3C6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_____Microsoft_Office_Excel_97-20031.xls"/></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ctrTitle"/>
          </p:nvPr>
        </p:nvSpPr>
        <p:spPr>
          <a:xfrm>
            <a:off x="0" y="2819400"/>
            <a:ext cx="9144000" cy="1143000"/>
          </a:xfrm>
        </p:spPr>
        <p:txBody>
          <a:bodyPr>
            <a:normAutofit fontScale="90000"/>
          </a:bodyPr>
          <a:lstStyle/>
          <a:p>
            <a:pPr algn="ctr"/>
            <a:r>
              <a:rPr lang="ru-RU" sz="4000" dirty="0"/>
              <a:t>Эксклюзивная технология</a:t>
            </a:r>
            <a:br>
              <a:rPr lang="ru-RU" sz="4000" dirty="0"/>
            </a:br>
            <a:r>
              <a:rPr lang="en-US" sz="4000" dirty="0"/>
              <a:t>SURARCASE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normAutofit fontScale="90000"/>
          </a:bodyPr>
          <a:lstStyle/>
          <a:p>
            <a:r>
              <a:rPr lang="ru-RU" sz="2400" b="1"/>
              <a:t/>
            </a:r>
            <a:br>
              <a:rPr lang="ru-RU" sz="2400" b="1"/>
            </a:br>
            <a:r>
              <a:rPr lang="en-US" sz="2400" b="1"/>
              <a:t>PARKER </a:t>
            </a:r>
            <a:r>
              <a:rPr lang="en-US" sz="2400" b="1">
                <a:solidFill>
                  <a:srgbClr val="FF3300"/>
                </a:solidFill>
              </a:rPr>
              <a:t>“SUPARCASE”</a:t>
            </a:r>
            <a:r>
              <a:rPr lang="en-US" sz="2400" b="1"/>
              <a:t> </a:t>
            </a:r>
            <a:br>
              <a:rPr lang="en-US" sz="2400" b="1"/>
            </a:br>
            <a:endParaRPr lang="en-US" sz="2800" b="1"/>
          </a:p>
        </p:txBody>
      </p:sp>
      <p:sp>
        <p:nvSpPr>
          <p:cNvPr id="398339" name="Rectangle 3"/>
          <p:cNvSpPr>
            <a:spLocks noGrp="1" noChangeArrowheads="1"/>
          </p:cNvSpPr>
          <p:nvPr>
            <p:ph type="body" idx="1"/>
          </p:nvPr>
        </p:nvSpPr>
        <p:spPr>
          <a:xfrm>
            <a:off x="250825" y="2205038"/>
            <a:ext cx="8534400" cy="3556000"/>
          </a:xfrm>
        </p:spPr>
        <p:txBody>
          <a:bodyPr/>
          <a:lstStyle/>
          <a:p>
            <a:pPr marL="0" indent="0">
              <a:lnSpc>
                <a:spcPct val="80000"/>
              </a:lnSpc>
              <a:buFontTx/>
              <a:buNone/>
            </a:pPr>
            <a:r>
              <a:rPr lang="ru-RU" sz="1800" b="1"/>
              <a:t>Характеристики процесса</a:t>
            </a:r>
            <a:r>
              <a:rPr lang="en-US" sz="1800" b="1"/>
              <a:t>:</a:t>
            </a:r>
          </a:p>
          <a:p>
            <a:pPr lvl="1">
              <a:lnSpc>
                <a:spcPct val="80000"/>
              </a:lnSpc>
              <a:buClr>
                <a:schemeClr val="tx1"/>
              </a:buClr>
              <a:buFontTx/>
              <a:buChar char="•"/>
            </a:pPr>
            <a:r>
              <a:rPr lang="ru-RU" sz="1800" b="1"/>
              <a:t>Создаётся очень прочный поверхностный слой толщиной </a:t>
            </a:r>
            <a:r>
              <a:rPr lang="en-US" sz="1800" b="1"/>
              <a:t>25 </a:t>
            </a:r>
            <a:r>
              <a:rPr lang="ru-RU" sz="1800" b="1"/>
              <a:t>- </a:t>
            </a:r>
            <a:r>
              <a:rPr lang="en-US" sz="1800" b="1"/>
              <a:t>35 </a:t>
            </a:r>
            <a:r>
              <a:rPr lang="ru-RU" sz="1800" b="1"/>
              <a:t>микрон</a:t>
            </a:r>
            <a:r>
              <a:rPr lang="en-US" sz="1800" b="1"/>
              <a:t>.</a:t>
            </a:r>
          </a:p>
          <a:p>
            <a:pPr lvl="1">
              <a:lnSpc>
                <a:spcPct val="80000"/>
              </a:lnSpc>
              <a:buClr>
                <a:schemeClr val="tx1"/>
              </a:buClr>
              <a:buFontTx/>
              <a:buChar char="•"/>
            </a:pPr>
            <a:r>
              <a:rPr lang="ru-RU" sz="1800" b="1"/>
              <a:t>Не уменьшается коррозионная стойкость стали внутри кольца (под покрытием </a:t>
            </a:r>
            <a:r>
              <a:rPr lang="en-US" sz="1800" b="1"/>
              <a:t>Suparcase)</a:t>
            </a:r>
            <a:r>
              <a:rPr lang="ru-RU" sz="1800" b="1"/>
              <a:t>, коррозионная стойкость остаётся такой же как у незакалённой стали.</a:t>
            </a:r>
            <a:r>
              <a:rPr lang="en-US" sz="1800" b="1"/>
              <a:t> </a:t>
            </a:r>
            <a:endParaRPr lang="ru-RU" sz="1800" b="1"/>
          </a:p>
          <a:p>
            <a:pPr lvl="1">
              <a:lnSpc>
                <a:spcPct val="80000"/>
              </a:lnSpc>
              <a:buClr>
                <a:schemeClr val="tx1"/>
              </a:buClr>
              <a:buFontTx/>
              <a:buChar char="•"/>
            </a:pPr>
            <a:r>
              <a:rPr lang="ru-RU" sz="1800" b="1"/>
              <a:t>Намного увеличивает стойкость к коррозии под напряжением и к коррозионному растрескиванию</a:t>
            </a:r>
            <a:r>
              <a:rPr lang="en-US" sz="1800" b="1"/>
              <a:t>.</a:t>
            </a:r>
          </a:p>
          <a:p>
            <a:pPr marL="0" indent="0">
              <a:lnSpc>
                <a:spcPct val="80000"/>
              </a:lnSpc>
              <a:buFontTx/>
              <a:buNone/>
            </a:pPr>
            <a:endParaRPr lang="ru-RU" sz="1800" b="1"/>
          </a:p>
          <a:p>
            <a:pPr marL="0" indent="0">
              <a:lnSpc>
                <a:spcPct val="80000"/>
              </a:lnSpc>
              <a:buFontTx/>
              <a:buNone/>
            </a:pPr>
            <a:r>
              <a:rPr lang="en-US" sz="1800" b="1"/>
              <a:t>Suparcase </a:t>
            </a:r>
            <a:r>
              <a:rPr lang="ru-RU" sz="1800" b="1"/>
              <a:t>даёт превосходные уплотняющие характеристики и большую удерживающую способность по сравнению с незакалёнными или условно закалёнными кольцами</a:t>
            </a:r>
            <a:r>
              <a:rPr lang="en-US" sz="1800" b="1"/>
              <a:t>.</a:t>
            </a:r>
          </a:p>
          <a:p>
            <a:pPr marL="0" indent="0">
              <a:lnSpc>
                <a:spcPct val="80000"/>
              </a:lnSpc>
              <a:buFontTx/>
              <a:buNone/>
            </a:pPr>
            <a:endParaRPr lang="en-US" sz="3200"/>
          </a:p>
        </p:txBody>
      </p:sp>
      <p:sp>
        <p:nvSpPr>
          <p:cNvPr id="398340" name="Text Box 4"/>
          <p:cNvSpPr txBox="1">
            <a:spLocks noChangeArrowheads="1"/>
          </p:cNvSpPr>
          <p:nvPr/>
        </p:nvSpPr>
        <p:spPr bwMode="auto">
          <a:xfrm>
            <a:off x="1619250" y="1268413"/>
            <a:ext cx="7162800" cy="641350"/>
          </a:xfrm>
          <a:prstGeom prst="rect">
            <a:avLst/>
          </a:prstGeom>
          <a:noFill/>
          <a:ln w="9525">
            <a:noFill/>
            <a:miter lim="800000"/>
            <a:headEnd/>
            <a:tailEnd/>
          </a:ln>
          <a:effectLst/>
        </p:spPr>
        <p:txBody>
          <a:bodyPr>
            <a:spAutoFit/>
          </a:bodyPr>
          <a:lstStyle/>
          <a:p>
            <a:pPr>
              <a:spcBef>
                <a:spcPct val="50000"/>
              </a:spcBef>
            </a:pPr>
            <a:r>
              <a:rPr lang="en-US" sz="1800" b="1">
                <a:latin typeface="Arial" charset="0"/>
              </a:rPr>
              <a:t>Parker </a:t>
            </a:r>
            <a:r>
              <a:rPr lang="ru-RU" sz="1800" b="1">
                <a:latin typeface="Arial" charset="0"/>
              </a:rPr>
              <a:t>внедрил технологию</a:t>
            </a:r>
            <a:r>
              <a:rPr lang="en-US" sz="1800" b="1">
                <a:latin typeface="Arial" charset="0"/>
              </a:rPr>
              <a:t> Suparcase </a:t>
            </a:r>
            <a:r>
              <a:rPr lang="ru-RU" sz="1800" b="1">
                <a:latin typeface="Arial" charset="0"/>
              </a:rPr>
              <a:t>для упрочнения стальных колец в </a:t>
            </a:r>
            <a:r>
              <a:rPr lang="en-US" sz="1800" b="1">
                <a:latin typeface="Arial" charset="0"/>
              </a:rPr>
              <a:t>1986</a:t>
            </a:r>
            <a:r>
              <a:rPr lang="ru-RU" sz="1800" b="1">
                <a:latin typeface="Arial" charset="0"/>
              </a:rPr>
              <a:t> году</a:t>
            </a:r>
            <a:endParaRPr lang="en-US">
              <a:latin typeface="Times New Roman" pitchFamily="18" charset="0"/>
            </a:endParaRPr>
          </a:p>
        </p:txBody>
      </p:sp>
      <p:sp>
        <p:nvSpPr>
          <p:cNvPr id="398341" name="Line 5"/>
          <p:cNvSpPr>
            <a:spLocks noChangeShapeType="1"/>
          </p:cNvSpPr>
          <p:nvPr/>
        </p:nvSpPr>
        <p:spPr bwMode="auto">
          <a:xfrm>
            <a:off x="1676400" y="1905000"/>
            <a:ext cx="6781800" cy="0"/>
          </a:xfrm>
          <a:prstGeom prst="line">
            <a:avLst/>
          </a:prstGeom>
          <a:noFill/>
          <a:ln w="9525">
            <a:solidFill>
              <a:srgbClr val="2121FF"/>
            </a:solidFill>
            <a:round/>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1447800" y="457200"/>
            <a:ext cx="6629400" cy="914400"/>
          </a:xfrm>
        </p:spPr>
        <p:txBody>
          <a:bodyPr/>
          <a:lstStyle/>
          <a:p>
            <a:r>
              <a:rPr lang="ru-RU" sz="2400" b="1"/>
              <a:t>Разрез кольца, изготовленного </a:t>
            </a:r>
            <a:br>
              <a:rPr lang="ru-RU" sz="2400" b="1"/>
            </a:br>
            <a:r>
              <a:rPr lang="ru-RU" sz="2400" b="1"/>
              <a:t>с использованием технологии</a:t>
            </a:r>
            <a:r>
              <a:rPr lang="en-US" sz="2400" b="1"/>
              <a:t> </a:t>
            </a:r>
            <a:r>
              <a:rPr lang="en-US" sz="2400" b="1">
                <a:solidFill>
                  <a:srgbClr val="FF3300"/>
                </a:solidFill>
              </a:rPr>
              <a:t>“SUPARCASE”</a:t>
            </a:r>
            <a:r>
              <a:rPr lang="en-US" sz="2400" b="1"/>
              <a:t> </a:t>
            </a:r>
          </a:p>
        </p:txBody>
      </p:sp>
      <p:pic>
        <p:nvPicPr>
          <p:cNvPr id="400387" name="Picture 3" descr="suparcaseMicro3"/>
          <p:cNvPicPr>
            <a:picLocks noChangeAspect="1" noChangeArrowheads="1"/>
          </p:cNvPicPr>
          <p:nvPr>
            <p:ph idx="1"/>
          </p:nvPr>
        </p:nvPicPr>
        <p:blipFill>
          <a:blip r:embed="rId3" cstate="print"/>
          <a:srcRect/>
          <a:stretch>
            <a:fillRect/>
          </a:stretch>
        </p:blipFill>
        <p:spPr>
          <a:xfrm>
            <a:off x="1752600" y="2514600"/>
            <a:ext cx="5562600" cy="3810000"/>
          </a:xfrm>
        </p:spPr>
      </p:pic>
      <p:sp>
        <p:nvSpPr>
          <p:cNvPr id="400388" name="Line 4"/>
          <p:cNvSpPr>
            <a:spLocks noChangeShapeType="1"/>
          </p:cNvSpPr>
          <p:nvPr/>
        </p:nvSpPr>
        <p:spPr bwMode="auto">
          <a:xfrm>
            <a:off x="1524000" y="1524000"/>
            <a:ext cx="6781800" cy="0"/>
          </a:xfrm>
          <a:prstGeom prst="line">
            <a:avLst/>
          </a:prstGeom>
          <a:noFill/>
          <a:ln w="9525">
            <a:solidFill>
              <a:srgbClr val="2121FF"/>
            </a:solidFill>
            <a:round/>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1524000" y="457200"/>
            <a:ext cx="6400800" cy="838200"/>
          </a:xfrm>
        </p:spPr>
        <p:txBody>
          <a:bodyPr/>
          <a:lstStyle/>
          <a:p>
            <a:r>
              <a:rPr lang="ru-RU" sz="2800" b="1"/>
              <a:t>Микрофотография </a:t>
            </a:r>
            <a:r>
              <a:rPr lang="en-US" sz="2800" b="1"/>
              <a:t> </a:t>
            </a:r>
            <a:r>
              <a:rPr lang="en-US" sz="2800" b="1">
                <a:solidFill>
                  <a:srgbClr val="FF3300"/>
                </a:solidFill>
              </a:rPr>
              <a:t>“SUPARCASE”</a:t>
            </a:r>
            <a:r>
              <a:rPr lang="en-US" sz="2800" b="1"/>
              <a:t> </a:t>
            </a:r>
          </a:p>
        </p:txBody>
      </p:sp>
      <p:pic>
        <p:nvPicPr>
          <p:cNvPr id="402435" name="Picture 3" descr="SuparcaseMicro"/>
          <p:cNvPicPr>
            <a:picLocks noChangeAspect="1" noChangeArrowheads="1"/>
          </p:cNvPicPr>
          <p:nvPr>
            <p:ph idx="1"/>
          </p:nvPr>
        </p:nvPicPr>
        <p:blipFill>
          <a:blip r:embed="rId3" cstate="print"/>
          <a:srcRect/>
          <a:stretch>
            <a:fillRect/>
          </a:stretch>
        </p:blipFill>
        <p:spPr>
          <a:xfrm>
            <a:off x="1447800" y="1905000"/>
            <a:ext cx="5360988" cy="4114800"/>
          </a:xfrm>
        </p:spPr>
      </p:pic>
      <p:sp>
        <p:nvSpPr>
          <p:cNvPr id="402436" name="Text Box 4"/>
          <p:cNvSpPr txBox="1">
            <a:spLocks noChangeArrowheads="1"/>
          </p:cNvSpPr>
          <p:nvPr/>
        </p:nvSpPr>
        <p:spPr bwMode="auto">
          <a:xfrm>
            <a:off x="6877050" y="1916113"/>
            <a:ext cx="1951038" cy="2014537"/>
          </a:xfrm>
          <a:prstGeom prst="rect">
            <a:avLst/>
          </a:prstGeom>
          <a:noFill/>
          <a:ln w="9525">
            <a:noFill/>
            <a:miter lim="800000"/>
            <a:headEnd/>
            <a:tailEnd/>
          </a:ln>
          <a:effectLst/>
        </p:spPr>
        <p:txBody>
          <a:bodyPr>
            <a:spAutoFit/>
          </a:bodyPr>
          <a:lstStyle/>
          <a:p>
            <a:pPr>
              <a:spcBef>
                <a:spcPct val="50000"/>
              </a:spcBef>
            </a:pPr>
            <a:r>
              <a:rPr lang="en-US" sz="1800" b="1">
                <a:latin typeface="Arial" charset="0"/>
              </a:rPr>
              <a:t>Suparcase </a:t>
            </a:r>
            <a:r>
              <a:rPr lang="ru-RU" sz="1800" b="1">
                <a:latin typeface="Arial" charset="0"/>
              </a:rPr>
              <a:t>не подвержен воздействию травления, демонстрируя устойчивость к коррозии</a:t>
            </a:r>
            <a:r>
              <a:rPr lang="en-US" sz="1800" b="1">
                <a:latin typeface="Arial" charset="0"/>
              </a:rPr>
              <a:t>.  </a:t>
            </a:r>
          </a:p>
        </p:txBody>
      </p:sp>
      <p:sp>
        <p:nvSpPr>
          <p:cNvPr id="402437" name="Line 5"/>
          <p:cNvSpPr>
            <a:spLocks noChangeShapeType="1"/>
          </p:cNvSpPr>
          <p:nvPr/>
        </p:nvSpPr>
        <p:spPr bwMode="auto">
          <a:xfrm>
            <a:off x="1524000" y="1524000"/>
            <a:ext cx="6781800" cy="0"/>
          </a:xfrm>
          <a:prstGeom prst="line">
            <a:avLst/>
          </a:prstGeom>
          <a:noFill/>
          <a:ln w="9525">
            <a:solidFill>
              <a:srgbClr val="2121FF"/>
            </a:solidFill>
            <a:round/>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1600200" y="304800"/>
            <a:ext cx="6553200" cy="1371600"/>
          </a:xfrm>
        </p:spPr>
        <p:txBody>
          <a:bodyPr/>
          <a:lstStyle/>
          <a:p>
            <a:r>
              <a:rPr lang="en-US" sz="2800" b="1"/>
              <a:t>PARKER </a:t>
            </a:r>
            <a:r>
              <a:rPr lang="en-US" sz="2800" b="1">
                <a:solidFill>
                  <a:srgbClr val="FF3300"/>
                </a:solidFill>
              </a:rPr>
              <a:t>“SUPARCASE”</a:t>
            </a:r>
            <a:r>
              <a:rPr lang="en-US" sz="2800" b="1"/>
              <a:t> </a:t>
            </a:r>
            <a:br>
              <a:rPr lang="en-US" sz="2800" b="1"/>
            </a:br>
            <a:r>
              <a:rPr lang="ru-RU" sz="2800" b="1"/>
              <a:t>и азотирование</a:t>
            </a:r>
            <a:endParaRPr lang="en-US" sz="2800" b="1"/>
          </a:p>
        </p:txBody>
      </p:sp>
      <p:sp>
        <p:nvSpPr>
          <p:cNvPr id="404484" name="Line 4"/>
          <p:cNvSpPr>
            <a:spLocks noChangeShapeType="1"/>
          </p:cNvSpPr>
          <p:nvPr/>
        </p:nvSpPr>
        <p:spPr bwMode="auto">
          <a:xfrm>
            <a:off x="1524000" y="1905000"/>
            <a:ext cx="6781800" cy="0"/>
          </a:xfrm>
          <a:prstGeom prst="line">
            <a:avLst/>
          </a:prstGeom>
          <a:noFill/>
          <a:ln w="9525">
            <a:solidFill>
              <a:srgbClr val="2121FF"/>
            </a:solidFill>
            <a:round/>
            <a:headEnd/>
            <a:tailEnd/>
          </a:ln>
          <a:effectLst/>
        </p:spPr>
        <p:txBody>
          <a:bodyPr wrap="none" anchor="ctr"/>
          <a:lstStyle/>
          <a:p>
            <a:endParaRPr lang="ru-RU"/>
          </a:p>
        </p:txBody>
      </p:sp>
      <p:sp>
        <p:nvSpPr>
          <p:cNvPr id="404485" name="AutoShape 5"/>
          <p:cNvSpPr>
            <a:spLocks noChangeAspect="1" noChangeArrowheads="1" noTextEdit="1"/>
          </p:cNvSpPr>
          <p:nvPr/>
        </p:nvSpPr>
        <p:spPr bwMode="auto">
          <a:xfrm>
            <a:off x="250825" y="1798638"/>
            <a:ext cx="8534400" cy="4332287"/>
          </a:xfrm>
          <a:prstGeom prst="rect">
            <a:avLst/>
          </a:prstGeom>
          <a:noFill/>
          <a:ln w="9525">
            <a:noFill/>
            <a:miter lim="800000"/>
            <a:headEnd/>
            <a:tailEnd/>
          </a:ln>
        </p:spPr>
        <p:txBody>
          <a:bodyPr/>
          <a:lstStyle/>
          <a:p>
            <a:endParaRPr lang="ru-RU"/>
          </a:p>
        </p:txBody>
      </p:sp>
      <p:sp>
        <p:nvSpPr>
          <p:cNvPr id="404487" name="Rectangle 7"/>
          <p:cNvSpPr>
            <a:spLocks noChangeArrowheads="1"/>
          </p:cNvSpPr>
          <p:nvPr/>
        </p:nvSpPr>
        <p:spPr bwMode="auto">
          <a:xfrm>
            <a:off x="479425" y="1804988"/>
            <a:ext cx="60325" cy="258762"/>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 </a:t>
            </a:r>
            <a:endParaRPr lang="ru-RU"/>
          </a:p>
        </p:txBody>
      </p:sp>
      <p:sp>
        <p:nvSpPr>
          <p:cNvPr id="404488" name="Rectangle 8"/>
          <p:cNvSpPr>
            <a:spLocks noChangeArrowheads="1"/>
          </p:cNvSpPr>
          <p:nvPr/>
        </p:nvSpPr>
        <p:spPr bwMode="auto">
          <a:xfrm>
            <a:off x="479425" y="2052638"/>
            <a:ext cx="2919413" cy="258762"/>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Традиционное азотирование</a:t>
            </a:r>
            <a:endParaRPr lang="ru-RU"/>
          </a:p>
        </p:txBody>
      </p:sp>
      <p:sp>
        <p:nvSpPr>
          <p:cNvPr id="404489" name="Rectangle 9"/>
          <p:cNvSpPr>
            <a:spLocks noChangeArrowheads="1"/>
          </p:cNvSpPr>
          <p:nvPr/>
        </p:nvSpPr>
        <p:spPr bwMode="auto">
          <a:xfrm>
            <a:off x="3451225" y="2052638"/>
            <a:ext cx="60325" cy="258762"/>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 </a:t>
            </a:r>
            <a:endParaRPr lang="ru-RU"/>
          </a:p>
        </p:txBody>
      </p:sp>
      <p:sp>
        <p:nvSpPr>
          <p:cNvPr id="404490" name="Rectangle 10"/>
          <p:cNvSpPr>
            <a:spLocks noChangeArrowheads="1"/>
          </p:cNvSpPr>
          <p:nvPr/>
        </p:nvSpPr>
        <p:spPr bwMode="auto">
          <a:xfrm>
            <a:off x="479425" y="2300288"/>
            <a:ext cx="60325" cy="258762"/>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 </a:t>
            </a:r>
            <a:endParaRPr lang="ru-RU"/>
          </a:p>
        </p:txBody>
      </p:sp>
      <p:sp>
        <p:nvSpPr>
          <p:cNvPr id="404491" name="Rectangle 11"/>
          <p:cNvSpPr>
            <a:spLocks noChangeArrowheads="1"/>
          </p:cNvSpPr>
          <p:nvPr/>
        </p:nvSpPr>
        <p:spPr bwMode="auto">
          <a:xfrm>
            <a:off x="479425" y="2547938"/>
            <a:ext cx="60325" cy="258762"/>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 </a:t>
            </a:r>
            <a:endParaRPr lang="ru-RU"/>
          </a:p>
        </p:txBody>
      </p:sp>
      <p:sp>
        <p:nvSpPr>
          <p:cNvPr id="404492" name="Rectangle 12"/>
          <p:cNvSpPr>
            <a:spLocks noChangeArrowheads="1"/>
          </p:cNvSpPr>
          <p:nvPr/>
        </p:nvSpPr>
        <p:spPr bwMode="auto">
          <a:xfrm>
            <a:off x="479425" y="2797175"/>
            <a:ext cx="60325" cy="258763"/>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 </a:t>
            </a:r>
            <a:endParaRPr lang="ru-RU"/>
          </a:p>
        </p:txBody>
      </p:sp>
      <p:sp>
        <p:nvSpPr>
          <p:cNvPr id="404493" name="Rectangle 13"/>
          <p:cNvSpPr>
            <a:spLocks noChangeArrowheads="1"/>
          </p:cNvSpPr>
          <p:nvPr/>
        </p:nvSpPr>
        <p:spPr bwMode="auto">
          <a:xfrm>
            <a:off x="479425" y="3043238"/>
            <a:ext cx="60325" cy="258762"/>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 </a:t>
            </a:r>
            <a:endParaRPr lang="ru-RU"/>
          </a:p>
        </p:txBody>
      </p:sp>
      <p:sp>
        <p:nvSpPr>
          <p:cNvPr id="404494" name="Rectangle 14"/>
          <p:cNvSpPr>
            <a:spLocks noChangeArrowheads="1"/>
          </p:cNvSpPr>
          <p:nvPr/>
        </p:nvSpPr>
        <p:spPr bwMode="auto">
          <a:xfrm>
            <a:off x="479425" y="3292475"/>
            <a:ext cx="60325" cy="258763"/>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 </a:t>
            </a:r>
            <a:endParaRPr lang="ru-RU"/>
          </a:p>
        </p:txBody>
      </p:sp>
      <p:sp>
        <p:nvSpPr>
          <p:cNvPr id="404495" name="Rectangle 15"/>
          <p:cNvSpPr>
            <a:spLocks noChangeArrowheads="1"/>
          </p:cNvSpPr>
          <p:nvPr/>
        </p:nvSpPr>
        <p:spPr bwMode="auto">
          <a:xfrm>
            <a:off x="479425" y="3540125"/>
            <a:ext cx="60325" cy="258763"/>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 </a:t>
            </a:r>
            <a:endParaRPr lang="ru-RU"/>
          </a:p>
        </p:txBody>
      </p:sp>
      <p:sp>
        <p:nvSpPr>
          <p:cNvPr id="404496" name="Rectangle 16"/>
          <p:cNvSpPr>
            <a:spLocks noChangeArrowheads="1"/>
          </p:cNvSpPr>
          <p:nvPr/>
        </p:nvSpPr>
        <p:spPr bwMode="auto">
          <a:xfrm>
            <a:off x="479425" y="3787775"/>
            <a:ext cx="60325" cy="258763"/>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 </a:t>
            </a:r>
            <a:endParaRPr lang="ru-RU"/>
          </a:p>
        </p:txBody>
      </p:sp>
      <p:sp>
        <p:nvSpPr>
          <p:cNvPr id="404497" name="Rectangle 17"/>
          <p:cNvSpPr>
            <a:spLocks noChangeArrowheads="1"/>
          </p:cNvSpPr>
          <p:nvPr/>
        </p:nvSpPr>
        <p:spPr bwMode="auto">
          <a:xfrm>
            <a:off x="479425" y="4035425"/>
            <a:ext cx="60325" cy="258763"/>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 </a:t>
            </a:r>
            <a:endParaRPr lang="ru-RU"/>
          </a:p>
        </p:txBody>
      </p:sp>
      <p:sp>
        <p:nvSpPr>
          <p:cNvPr id="404498" name="Rectangle 18"/>
          <p:cNvSpPr>
            <a:spLocks noChangeArrowheads="1"/>
          </p:cNvSpPr>
          <p:nvPr/>
        </p:nvSpPr>
        <p:spPr bwMode="auto">
          <a:xfrm>
            <a:off x="479425" y="4284663"/>
            <a:ext cx="1731963" cy="258762"/>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Parker Suparcase</a:t>
            </a:r>
            <a:endParaRPr lang="ru-RU"/>
          </a:p>
        </p:txBody>
      </p:sp>
      <p:sp>
        <p:nvSpPr>
          <p:cNvPr id="404499" name="Rectangle 19"/>
          <p:cNvSpPr>
            <a:spLocks noChangeArrowheads="1"/>
          </p:cNvSpPr>
          <p:nvPr/>
        </p:nvSpPr>
        <p:spPr bwMode="auto">
          <a:xfrm>
            <a:off x="4157663" y="4284663"/>
            <a:ext cx="60325" cy="258762"/>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 </a:t>
            </a:r>
            <a:endParaRPr lang="ru-RU"/>
          </a:p>
        </p:txBody>
      </p:sp>
      <p:sp>
        <p:nvSpPr>
          <p:cNvPr id="404500" name="Rectangle 20"/>
          <p:cNvSpPr>
            <a:spLocks noChangeArrowheads="1"/>
          </p:cNvSpPr>
          <p:nvPr/>
        </p:nvSpPr>
        <p:spPr bwMode="auto">
          <a:xfrm>
            <a:off x="479425" y="4530725"/>
            <a:ext cx="60325" cy="258763"/>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 </a:t>
            </a:r>
            <a:endParaRPr lang="ru-RU"/>
          </a:p>
        </p:txBody>
      </p:sp>
      <p:sp>
        <p:nvSpPr>
          <p:cNvPr id="404501" name="Rectangle 21"/>
          <p:cNvSpPr>
            <a:spLocks noChangeArrowheads="1"/>
          </p:cNvSpPr>
          <p:nvPr/>
        </p:nvSpPr>
        <p:spPr bwMode="auto">
          <a:xfrm>
            <a:off x="479425" y="4779963"/>
            <a:ext cx="60325" cy="258762"/>
          </a:xfrm>
          <a:prstGeom prst="rect">
            <a:avLst/>
          </a:prstGeom>
          <a:noFill/>
          <a:ln w="9525">
            <a:noFill/>
            <a:miter lim="800000"/>
            <a:headEnd/>
            <a:tailEnd/>
          </a:ln>
        </p:spPr>
        <p:txBody>
          <a:bodyPr wrap="none" lIns="0" tIns="0" rIns="0" bIns="0">
            <a:spAutoFit/>
          </a:bodyPr>
          <a:lstStyle/>
          <a:p>
            <a:r>
              <a:rPr lang="ru-RU" sz="1700">
                <a:solidFill>
                  <a:srgbClr val="000000"/>
                </a:solidFill>
                <a:latin typeface="Arial" charset="0"/>
              </a:rPr>
              <a:t> </a:t>
            </a:r>
            <a:endParaRPr lang="ru-RU"/>
          </a:p>
        </p:txBody>
      </p:sp>
      <p:grpSp>
        <p:nvGrpSpPr>
          <p:cNvPr id="2" name="Group 24"/>
          <p:cNvGrpSpPr>
            <a:grpSpLocks/>
          </p:cNvGrpSpPr>
          <p:nvPr/>
        </p:nvGrpSpPr>
        <p:grpSpPr bwMode="auto">
          <a:xfrm>
            <a:off x="530225" y="2671763"/>
            <a:ext cx="3363913" cy="258762"/>
            <a:chOff x="334" y="1683"/>
            <a:chExt cx="2119" cy="163"/>
          </a:xfrm>
        </p:grpSpPr>
        <p:sp>
          <p:nvSpPr>
            <p:cNvPr id="404502" name="Rectangle 22"/>
            <p:cNvSpPr>
              <a:spLocks noChangeArrowheads="1"/>
            </p:cNvSpPr>
            <p:nvPr/>
          </p:nvSpPr>
          <p:spPr bwMode="auto">
            <a:xfrm>
              <a:off x="334" y="1683"/>
              <a:ext cx="2119" cy="163"/>
            </a:xfrm>
            <a:prstGeom prst="rect">
              <a:avLst/>
            </a:prstGeom>
            <a:solidFill>
              <a:srgbClr val="FF9966"/>
            </a:solidFill>
            <a:ln w="9525">
              <a:noFill/>
              <a:miter lim="800000"/>
              <a:headEnd/>
              <a:tailEnd/>
            </a:ln>
          </p:spPr>
          <p:txBody>
            <a:bodyPr/>
            <a:lstStyle/>
            <a:p>
              <a:endParaRPr lang="ru-RU"/>
            </a:p>
          </p:txBody>
        </p:sp>
        <p:sp>
          <p:nvSpPr>
            <p:cNvPr id="404503" name="Rectangle 23"/>
            <p:cNvSpPr>
              <a:spLocks noChangeArrowheads="1"/>
            </p:cNvSpPr>
            <p:nvPr/>
          </p:nvSpPr>
          <p:spPr bwMode="auto">
            <a:xfrm>
              <a:off x="334" y="1683"/>
              <a:ext cx="2119" cy="163"/>
            </a:xfrm>
            <a:prstGeom prst="rect">
              <a:avLst/>
            </a:prstGeom>
            <a:noFill/>
            <a:ln w="9525" cap="rnd">
              <a:solidFill>
                <a:srgbClr val="000000"/>
              </a:solidFill>
              <a:miter lim="800000"/>
              <a:headEnd/>
              <a:tailEnd/>
            </a:ln>
          </p:spPr>
          <p:txBody>
            <a:bodyPr/>
            <a:lstStyle/>
            <a:p>
              <a:endParaRPr lang="ru-RU"/>
            </a:p>
          </p:txBody>
        </p:sp>
      </p:grpSp>
      <p:grpSp>
        <p:nvGrpSpPr>
          <p:cNvPr id="3" name="Group 27"/>
          <p:cNvGrpSpPr>
            <a:grpSpLocks/>
          </p:cNvGrpSpPr>
          <p:nvPr/>
        </p:nvGrpSpPr>
        <p:grpSpPr bwMode="auto">
          <a:xfrm>
            <a:off x="357188" y="2930525"/>
            <a:ext cx="3622675" cy="862013"/>
            <a:chOff x="225" y="1846"/>
            <a:chExt cx="2282" cy="543"/>
          </a:xfrm>
        </p:grpSpPr>
        <p:sp>
          <p:nvSpPr>
            <p:cNvPr id="404505" name="Freeform 25"/>
            <p:cNvSpPr>
              <a:spLocks/>
            </p:cNvSpPr>
            <p:nvPr/>
          </p:nvSpPr>
          <p:spPr bwMode="auto">
            <a:xfrm>
              <a:off x="225" y="1846"/>
              <a:ext cx="2282" cy="543"/>
            </a:xfrm>
            <a:custGeom>
              <a:avLst/>
              <a:gdLst/>
              <a:ahLst/>
              <a:cxnLst>
                <a:cxn ang="0">
                  <a:pos x="109" y="0"/>
                </a:cxn>
                <a:cxn ang="0">
                  <a:pos x="2228" y="0"/>
                </a:cxn>
                <a:cxn ang="0">
                  <a:pos x="2282" y="108"/>
                </a:cxn>
                <a:cxn ang="0">
                  <a:pos x="2174" y="271"/>
                </a:cxn>
                <a:cxn ang="0">
                  <a:pos x="2228" y="434"/>
                </a:cxn>
                <a:cxn ang="0">
                  <a:pos x="2119" y="543"/>
                </a:cxn>
                <a:cxn ang="0">
                  <a:pos x="2011" y="488"/>
                </a:cxn>
                <a:cxn ang="0">
                  <a:pos x="1793" y="543"/>
                </a:cxn>
                <a:cxn ang="0">
                  <a:pos x="1685" y="434"/>
                </a:cxn>
                <a:cxn ang="0">
                  <a:pos x="1467" y="543"/>
                </a:cxn>
                <a:cxn ang="0">
                  <a:pos x="1304" y="434"/>
                </a:cxn>
                <a:cxn ang="0">
                  <a:pos x="1087" y="543"/>
                </a:cxn>
                <a:cxn ang="0">
                  <a:pos x="978" y="434"/>
                </a:cxn>
                <a:cxn ang="0">
                  <a:pos x="707" y="543"/>
                </a:cxn>
                <a:cxn ang="0">
                  <a:pos x="598" y="434"/>
                </a:cxn>
                <a:cxn ang="0">
                  <a:pos x="381" y="543"/>
                </a:cxn>
                <a:cxn ang="0">
                  <a:pos x="272" y="434"/>
                </a:cxn>
                <a:cxn ang="0">
                  <a:pos x="55" y="543"/>
                </a:cxn>
                <a:cxn ang="0">
                  <a:pos x="0" y="325"/>
                </a:cxn>
                <a:cxn ang="0">
                  <a:pos x="163" y="162"/>
                </a:cxn>
                <a:cxn ang="0">
                  <a:pos x="109" y="0"/>
                </a:cxn>
              </a:cxnLst>
              <a:rect l="0" t="0" r="r" b="b"/>
              <a:pathLst>
                <a:path w="2282" h="543">
                  <a:moveTo>
                    <a:pt x="109" y="0"/>
                  </a:moveTo>
                  <a:lnTo>
                    <a:pt x="2228" y="0"/>
                  </a:lnTo>
                  <a:lnTo>
                    <a:pt x="2282" y="108"/>
                  </a:lnTo>
                  <a:lnTo>
                    <a:pt x="2174" y="271"/>
                  </a:lnTo>
                  <a:lnTo>
                    <a:pt x="2228" y="434"/>
                  </a:lnTo>
                  <a:lnTo>
                    <a:pt x="2119" y="543"/>
                  </a:lnTo>
                  <a:lnTo>
                    <a:pt x="2011" y="488"/>
                  </a:lnTo>
                  <a:lnTo>
                    <a:pt x="1793" y="543"/>
                  </a:lnTo>
                  <a:lnTo>
                    <a:pt x="1685" y="434"/>
                  </a:lnTo>
                  <a:lnTo>
                    <a:pt x="1467" y="543"/>
                  </a:lnTo>
                  <a:lnTo>
                    <a:pt x="1304" y="434"/>
                  </a:lnTo>
                  <a:lnTo>
                    <a:pt x="1087" y="543"/>
                  </a:lnTo>
                  <a:lnTo>
                    <a:pt x="978" y="434"/>
                  </a:lnTo>
                  <a:lnTo>
                    <a:pt x="707" y="543"/>
                  </a:lnTo>
                  <a:lnTo>
                    <a:pt x="598" y="434"/>
                  </a:lnTo>
                  <a:lnTo>
                    <a:pt x="381" y="543"/>
                  </a:lnTo>
                  <a:lnTo>
                    <a:pt x="272" y="434"/>
                  </a:lnTo>
                  <a:lnTo>
                    <a:pt x="55" y="543"/>
                  </a:lnTo>
                  <a:lnTo>
                    <a:pt x="0" y="325"/>
                  </a:lnTo>
                  <a:lnTo>
                    <a:pt x="163" y="162"/>
                  </a:lnTo>
                  <a:lnTo>
                    <a:pt x="109" y="0"/>
                  </a:lnTo>
                  <a:close/>
                </a:path>
              </a:pathLst>
            </a:custGeom>
            <a:solidFill>
              <a:srgbClr val="00CCFF"/>
            </a:solidFill>
            <a:ln w="9525">
              <a:noFill/>
              <a:round/>
              <a:headEnd/>
              <a:tailEnd/>
            </a:ln>
          </p:spPr>
          <p:txBody>
            <a:bodyPr/>
            <a:lstStyle/>
            <a:p>
              <a:endParaRPr lang="ru-RU"/>
            </a:p>
          </p:txBody>
        </p:sp>
        <p:sp>
          <p:nvSpPr>
            <p:cNvPr id="404506" name="Freeform 26"/>
            <p:cNvSpPr>
              <a:spLocks/>
            </p:cNvSpPr>
            <p:nvPr/>
          </p:nvSpPr>
          <p:spPr bwMode="auto">
            <a:xfrm>
              <a:off x="225" y="1846"/>
              <a:ext cx="2282" cy="543"/>
            </a:xfrm>
            <a:custGeom>
              <a:avLst/>
              <a:gdLst/>
              <a:ahLst/>
              <a:cxnLst>
                <a:cxn ang="0">
                  <a:pos x="109" y="0"/>
                </a:cxn>
                <a:cxn ang="0">
                  <a:pos x="2228" y="0"/>
                </a:cxn>
                <a:cxn ang="0">
                  <a:pos x="2282" y="108"/>
                </a:cxn>
                <a:cxn ang="0">
                  <a:pos x="2174" y="271"/>
                </a:cxn>
                <a:cxn ang="0">
                  <a:pos x="2228" y="434"/>
                </a:cxn>
                <a:cxn ang="0">
                  <a:pos x="2119" y="543"/>
                </a:cxn>
                <a:cxn ang="0">
                  <a:pos x="2011" y="488"/>
                </a:cxn>
                <a:cxn ang="0">
                  <a:pos x="1793" y="543"/>
                </a:cxn>
                <a:cxn ang="0">
                  <a:pos x="1685" y="434"/>
                </a:cxn>
                <a:cxn ang="0">
                  <a:pos x="1467" y="543"/>
                </a:cxn>
                <a:cxn ang="0">
                  <a:pos x="1304" y="434"/>
                </a:cxn>
                <a:cxn ang="0">
                  <a:pos x="1087" y="543"/>
                </a:cxn>
                <a:cxn ang="0">
                  <a:pos x="978" y="434"/>
                </a:cxn>
                <a:cxn ang="0">
                  <a:pos x="707" y="543"/>
                </a:cxn>
                <a:cxn ang="0">
                  <a:pos x="598" y="434"/>
                </a:cxn>
                <a:cxn ang="0">
                  <a:pos x="381" y="543"/>
                </a:cxn>
                <a:cxn ang="0">
                  <a:pos x="272" y="434"/>
                </a:cxn>
                <a:cxn ang="0">
                  <a:pos x="55" y="543"/>
                </a:cxn>
                <a:cxn ang="0">
                  <a:pos x="0" y="325"/>
                </a:cxn>
                <a:cxn ang="0">
                  <a:pos x="163" y="162"/>
                </a:cxn>
                <a:cxn ang="0">
                  <a:pos x="109" y="0"/>
                </a:cxn>
              </a:cxnLst>
              <a:rect l="0" t="0" r="r" b="b"/>
              <a:pathLst>
                <a:path w="2282" h="543">
                  <a:moveTo>
                    <a:pt x="109" y="0"/>
                  </a:moveTo>
                  <a:lnTo>
                    <a:pt x="2228" y="0"/>
                  </a:lnTo>
                  <a:lnTo>
                    <a:pt x="2282" y="108"/>
                  </a:lnTo>
                  <a:lnTo>
                    <a:pt x="2174" y="271"/>
                  </a:lnTo>
                  <a:lnTo>
                    <a:pt x="2228" y="434"/>
                  </a:lnTo>
                  <a:lnTo>
                    <a:pt x="2119" y="543"/>
                  </a:lnTo>
                  <a:lnTo>
                    <a:pt x="2011" y="488"/>
                  </a:lnTo>
                  <a:lnTo>
                    <a:pt x="1793" y="543"/>
                  </a:lnTo>
                  <a:lnTo>
                    <a:pt x="1685" y="434"/>
                  </a:lnTo>
                  <a:lnTo>
                    <a:pt x="1467" y="543"/>
                  </a:lnTo>
                  <a:lnTo>
                    <a:pt x="1304" y="434"/>
                  </a:lnTo>
                  <a:lnTo>
                    <a:pt x="1087" y="543"/>
                  </a:lnTo>
                  <a:lnTo>
                    <a:pt x="978" y="434"/>
                  </a:lnTo>
                  <a:lnTo>
                    <a:pt x="707" y="543"/>
                  </a:lnTo>
                  <a:lnTo>
                    <a:pt x="598" y="434"/>
                  </a:lnTo>
                  <a:lnTo>
                    <a:pt x="381" y="543"/>
                  </a:lnTo>
                  <a:lnTo>
                    <a:pt x="272" y="434"/>
                  </a:lnTo>
                  <a:lnTo>
                    <a:pt x="55" y="543"/>
                  </a:lnTo>
                  <a:lnTo>
                    <a:pt x="0" y="325"/>
                  </a:lnTo>
                  <a:lnTo>
                    <a:pt x="163" y="162"/>
                  </a:lnTo>
                  <a:lnTo>
                    <a:pt x="109" y="0"/>
                  </a:lnTo>
                  <a:close/>
                </a:path>
              </a:pathLst>
            </a:custGeom>
            <a:noFill/>
            <a:ln w="9525" cap="rnd">
              <a:solidFill>
                <a:srgbClr val="000000"/>
              </a:solidFill>
              <a:prstDash val="solid"/>
              <a:round/>
              <a:headEnd/>
              <a:tailEnd/>
            </a:ln>
          </p:spPr>
          <p:txBody>
            <a:bodyPr/>
            <a:lstStyle/>
            <a:p>
              <a:endParaRPr lang="ru-RU"/>
            </a:p>
          </p:txBody>
        </p:sp>
      </p:grpSp>
      <p:grpSp>
        <p:nvGrpSpPr>
          <p:cNvPr id="4" name="Group 30"/>
          <p:cNvGrpSpPr>
            <a:grpSpLocks/>
          </p:cNvGrpSpPr>
          <p:nvPr/>
        </p:nvGrpSpPr>
        <p:grpSpPr bwMode="auto">
          <a:xfrm>
            <a:off x="703263" y="2757488"/>
            <a:ext cx="85725" cy="85725"/>
            <a:chOff x="443" y="1737"/>
            <a:chExt cx="54" cy="54"/>
          </a:xfrm>
        </p:grpSpPr>
        <p:sp>
          <p:nvSpPr>
            <p:cNvPr id="404508" name="Oval 28"/>
            <p:cNvSpPr>
              <a:spLocks noChangeArrowheads="1"/>
            </p:cNvSpPr>
            <p:nvPr/>
          </p:nvSpPr>
          <p:spPr bwMode="auto">
            <a:xfrm>
              <a:off x="443" y="1737"/>
              <a:ext cx="54" cy="54"/>
            </a:xfrm>
            <a:prstGeom prst="ellipse">
              <a:avLst/>
            </a:prstGeom>
            <a:solidFill>
              <a:srgbClr val="000000"/>
            </a:solidFill>
            <a:ln w="0">
              <a:solidFill>
                <a:srgbClr val="000000"/>
              </a:solidFill>
              <a:round/>
              <a:headEnd/>
              <a:tailEnd/>
            </a:ln>
          </p:spPr>
          <p:txBody>
            <a:bodyPr/>
            <a:lstStyle/>
            <a:p>
              <a:endParaRPr lang="ru-RU"/>
            </a:p>
          </p:txBody>
        </p:sp>
        <p:sp>
          <p:nvSpPr>
            <p:cNvPr id="404509" name="Oval 29"/>
            <p:cNvSpPr>
              <a:spLocks noChangeArrowheads="1"/>
            </p:cNvSpPr>
            <p:nvPr/>
          </p:nvSpPr>
          <p:spPr bwMode="auto">
            <a:xfrm>
              <a:off x="443" y="1737"/>
              <a:ext cx="54" cy="54"/>
            </a:xfrm>
            <a:prstGeom prst="ellipse">
              <a:avLst/>
            </a:prstGeom>
            <a:noFill/>
            <a:ln w="9525" cap="rnd">
              <a:solidFill>
                <a:srgbClr val="000000"/>
              </a:solidFill>
              <a:round/>
              <a:headEnd/>
              <a:tailEnd/>
            </a:ln>
          </p:spPr>
          <p:txBody>
            <a:bodyPr/>
            <a:lstStyle/>
            <a:p>
              <a:endParaRPr lang="ru-RU"/>
            </a:p>
          </p:txBody>
        </p:sp>
      </p:grpSp>
      <p:grpSp>
        <p:nvGrpSpPr>
          <p:cNvPr id="5" name="Group 33"/>
          <p:cNvGrpSpPr>
            <a:grpSpLocks/>
          </p:cNvGrpSpPr>
          <p:nvPr/>
        </p:nvGrpSpPr>
        <p:grpSpPr bwMode="auto">
          <a:xfrm>
            <a:off x="962025" y="2671763"/>
            <a:ext cx="85725" cy="85725"/>
            <a:chOff x="606" y="1683"/>
            <a:chExt cx="54" cy="54"/>
          </a:xfrm>
        </p:grpSpPr>
        <p:sp>
          <p:nvSpPr>
            <p:cNvPr id="404511" name="Oval 31"/>
            <p:cNvSpPr>
              <a:spLocks noChangeArrowheads="1"/>
            </p:cNvSpPr>
            <p:nvPr/>
          </p:nvSpPr>
          <p:spPr bwMode="auto">
            <a:xfrm>
              <a:off x="606" y="1683"/>
              <a:ext cx="54" cy="54"/>
            </a:xfrm>
            <a:prstGeom prst="ellipse">
              <a:avLst/>
            </a:prstGeom>
            <a:solidFill>
              <a:srgbClr val="000000"/>
            </a:solidFill>
            <a:ln w="0">
              <a:solidFill>
                <a:srgbClr val="000000"/>
              </a:solidFill>
              <a:round/>
              <a:headEnd/>
              <a:tailEnd/>
            </a:ln>
          </p:spPr>
          <p:txBody>
            <a:bodyPr/>
            <a:lstStyle/>
            <a:p>
              <a:endParaRPr lang="ru-RU"/>
            </a:p>
          </p:txBody>
        </p:sp>
        <p:sp>
          <p:nvSpPr>
            <p:cNvPr id="404512" name="Oval 32"/>
            <p:cNvSpPr>
              <a:spLocks noChangeArrowheads="1"/>
            </p:cNvSpPr>
            <p:nvPr/>
          </p:nvSpPr>
          <p:spPr bwMode="auto">
            <a:xfrm>
              <a:off x="606" y="1683"/>
              <a:ext cx="54" cy="54"/>
            </a:xfrm>
            <a:prstGeom prst="ellipse">
              <a:avLst/>
            </a:prstGeom>
            <a:noFill/>
            <a:ln w="9525" cap="rnd">
              <a:solidFill>
                <a:srgbClr val="000000"/>
              </a:solidFill>
              <a:round/>
              <a:headEnd/>
              <a:tailEnd/>
            </a:ln>
          </p:spPr>
          <p:txBody>
            <a:bodyPr/>
            <a:lstStyle/>
            <a:p>
              <a:endParaRPr lang="ru-RU"/>
            </a:p>
          </p:txBody>
        </p:sp>
      </p:grpSp>
      <p:grpSp>
        <p:nvGrpSpPr>
          <p:cNvPr id="6" name="Group 36"/>
          <p:cNvGrpSpPr>
            <a:grpSpLocks/>
          </p:cNvGrpSpPr>
          <p:nvPr/>
        </p:nvGrpSpPr>
        <p:grpSpPr bwMode="auto">
          <a:xfrm>
            <a:off x="1104900" y="2814638"/>
            <a:ext cx="87313" cy="85725"/>
            <a:chOff x="696" y="1773"/>
            <a:chExt cx="55" cy="54"/>
          </a:xfrm>
        </p:grpSpPr>
        <p:sp>
          <p:nvSpPr>
            <p:cNvPr id="404514" name="Oval 34"/>
            <p:cNvSpPr>
              <a:spLocks noChangeArrowheads="1"/>
            </p:cNvSpPr>
            <p:nvPr/>
          </p:nvSpPr>
          <p:spPr bwMode="auto">
            <a:xfrm>
              <a:off x="696" y="1773"/>
              <a:ext cx="55" cy="54"/>
            </a:xfrm>
            <a:prstGeom prst="ellipse">
              <a:avLst/>
            </a:prstGeom>
            <a:solidFill>
              <a:srgbClr val="000000"/>
            </a:solidFill>
            <a:ln w="0">
              <a:solidFill>
                <a:srgbClr val="000000"/>
              </a:solidFill>
              <a:round/>
              <a:headEnd/>
              <a:tailEnd/>
            </a:ln>
          </p:spPr>
          <p:txBody>
            <a:bodyPr/>
            <a:lstStyle/>
            <a:p>
              <a:endParaRPr lang="ru-RU"/>
            </a:p>
          </p:txBody>
        </p:sp>
        <p:sp>
          <p:nvSpPr>
            <p:cNvPr id="404515" name="Oval 35"/>
            <p:cNvSpPr>
              <a:spLocks noChangeArrowheads="1"/>
            </p:cNvSpPr>
            <p:nvPr/>
          </p:nvSpPr>
          <p:spPr bwMode="auto">
            <a:xfrm>
              <a:off x="696" y="1773"/>
              <a:ext cx="55" cy="54"/>
            </a:xfrm>
            <a:prstGeom prst="ellipse">
              <a:avLst/>
            </a:prstGeom>
            <a:noFill/>
            <a:ln w="9525" cap="rnd">
              <a:solidFill>
                <a:srgbClr val="000000"/>
              </a:solidFill>
              <a:round/>
              <a:headEnd/>
              <a:tailEnd/>
            </a:ln>
          </p:spPr>
          <p:txBody>
            <a:bodyPr/>
            <a:lstStyle/>
            <a:p>
              <a:endParaRPr lang="ru-RU"/>
            </a:p>
          </p:txBody>
        </p:sp>
      </p:grpSp>
      <p:grpSp>
        <p:nvGrpSpPr>
          <p:cNvPr id="7" name="Group 39"/>
          <p:cNvGrpSpPr>
            <a:grpSpLocks/>
          </p:cNvGrpSpPr>
          <p:nvPr/>
        </p:nvGrpSpPr>
        <p:grpSpPr bwMode="auto">
          <a:xfrm>
            <a:off x="1220788" y="2671763"/>
            <a:ext cx="85725" cy="85725"/>
            <a:chOff x="769" y="1683"/>
            <a:chExt cx="54" cy="54"/>
          </a:xfrm>
        </p:grpSpPr>
        <p:sp>
          <p:nvSpPr>
            <p:cNvPr id="404517" name="Oval 37"/>
            <p:cNvSpPr>
              <a:spLocks noChangeArrowheads="1"/>
            </p:cNvSpPr>
            <p:nvPr/>
          </p:nvSpPr>
          <p:spPr bwMode="auto">
            <a:xfrm>
              <a:off x="769" y="1683"/>
              <a:ext cx="54" cy="54"/>
            </a:xfrm>
            <a:prstGeom prst="ellipse">
              <a:avLst/>
            </a:prstGeom>
            <a:solidFill>
              <a:srgbClr val="000000"/>
            </a:solidFill>
            <a:ln w="0">
              <a:solidFill>
                <a:srgbClr val="000000"/>
              </a:solidFill>
              <a:round/>
              <a:headEnd/>
              <a:tailEnd/>
            </a:ln>
          </p:spPr>
          <p:txBody>
            <a:bodyPr/>
            <a:lstStyle/>
            <a:p>
              <a:endParaRPr lang="ru-RU"/>
            </a:p>
          </p:txBody>
        </p:sp>
        <p:sp>
          <p:nvSpPr>
            <p:cNvPr id="404518" name="Oval 38"/>
            <p:cNvSpPr>
              <a:spLocks noChangeArrowheads="1"/>
            </p:cNvSpPr>
            <p:nvPr/>
          </p:nvSpPr>
          <p:spPr bwMode="auto">
            <a:xfrm>
              <a:off x="769" y="1683"/>
              <a:ext cx="54" cy="54"/>
            </a:xfrm>
            <a:prstGeom prst="ellipse">
              <a:avLst/>
            </a:prstGeom>
            <a:noFill/>
            <a:ln w="9525" cap="rnd">
              <a:solidFill>
                <a:srgbClr val="000000"/>
              </a:solidFill>
              <a:round/>
              <a:headEnd/>
              <a:tailEnd/>
            </a:ln>
          </p:spPr>
          <p:txBody>
            <a:bodyPr/>
            <a:lstStyle/>
            <a:p>
              <a:endParaRPr lang="ru-RU"/>
            </a:p>
          </p:txBody>
        </p:sp>
      </p:grpSp>
      <p:grpSp>
        <p:nvGrpSpPr>
          <p:cNvPr id="8" name="Group 42"/>
          <p:cNvGrpSpPr>
            <a:grpSpLocks/>
          </p:cNvGrpSpPr>
          <p:nvPr/>
        </p:nvGrpSpPr>
        <p:grpSpPr bwMode="auto">
          <a:xfrm>
            <a:off x="1392238" y="2757488"/>
            <a:ext cx="87312" cy="85725"/>
            <a:chOff x="877" y="1737"/>
            <a:chExt cx="55" cy="54"/>
          </a:xfrm>
        </p:grpSpPr>
        <p:sp>
          <p:nvSpPr>
            <p:cNvPr id="404520" name="Oval 40"/>
            <p:cNvSpPr>
              <a:spLocks noChangeArrowheads="1"/>
            </p:cNvSpPr>
            <p:nvPr/>
          </p:nvSpPr>
          <p:spPr bwMode="auto">
            <a:xfrm>
              <a:off x="877" y="1737"/>
              <a:ext cx="55" cy="54"/>
            </a:xfrm>
            <a:prstGeom prst="ellipse">
              <a:avLst/>
            </a:prstGeom>
            <a:solidFill>
              <a:srgbClr val="000000"/>
            </a:solidFill>
            <a:ln w="0">
              <a:solidFill>
                <a:srgbClr val="000000"/>
              </a:solidFill>
              <a:round/>
              <a:headEnd/>
              <a:tailEnd/>
            </a:ln>
          </p:spPr>
          <p:txBody>
            <a:bodyPr/>
            <a:lstStyle/>
            <a:p>
              <a:endParaRPr lang="ru-RU"/>
            </a:p>
          </p:txBody>
        </p:sp>
        <p:sp>
          <p:nvSpPr>
            <p:cNvPr id="404521" name="Oval 41"/>
            <p:cNvSpPr>
              <a:spLocks noChangeArrowheads="1"/>
            </p:cNvSpPr>
            <p:nvPr/>
          </p:nvSpPr>
          <p:spPr bwMode="auto">
            <a:xfrm>
              <a:off x="877" y="1737"/>
              <a:ext cx="55" cy="54"/>
            </a:xfrm>
            <a:prstGeom prst="ellipse">
              <a:avLst/>
            </a:prstGeom>
            <a:noFill/>
            <a:ln w="9525" cap="rnd">
              <a:solidFill>
                <a:srgbClr val="000000"/>
              </a:solidFill>
              <a:round/>
              <a:headEnd/>
              <a:tailEnd/>
            </a:ln>
          </p:spPr>
          <p:txBody>
            <a:bodyPr/>
            <a:lstStyle/>
            <a:p>
              <a:endParaRPr lang="ru-RU"/>
            </a:p>
          </p:txBody>
        </p:sp>
      </p:grpSp>
      <p:grpSp>
        <p:nvGrpSpPr>
          <p:cNvPr id="9" name="Group 45"/>
          <p:cNvGrpSpPr>
            <a:grpSpLocks/>
          </p:cNvGrpSpPr>
          <p:nvPr/>
        </p:nvGrpSpPr>
        <p:grpSpPr bwMode="auto">
          <a:xfrm>
            <a:off x="1565275" y="2843213"/>
            <a:ext cx="85725" cy="87312"/>
            <a:chOff x="986" y="1791"/>
            <a:chExt cx="54" cy="55"/>
          </a:xfrm>
        </p:grpSpPr>
        <p:sp>
          <p:nvSpPr>
            <p:cNvPr id="404523" name="Oval 43"/>
            <p:cNvSpPr>
              <a:spLocks noChangeArrowheads="1"/>
            </p:cNvSpPr>
            <p:nvPr/>
          </p:nvSpPr>
          <p:spPr bwMode="auto">
            <a:xfrm>
              <a:off x="986" y="1791"/>
              <a:ext cx="54" cy="55"/>
            </a:xfrm>
            <a:prstGeom prst="ellipse">
              <a:avLst/>
            </a:prstGeom>
            <a:solidFill>
              <a:srgbClr val="000000"/>
            </a:solidFill>
            <a:ln w="0">
              <a:solidFill>
                <a:srgbClr val="000000"/>
              </a:solidFill>
              <a:round/>
              <a:headEnd/>
              <a:tailEnd/>
            </a:ln>
          </p:spPr>
          <p:txBody>
            <a:bodyPr/>
            <a:lstStyle/>
            <a:p>
              <a:endParaRPr lang="ru-RU"/>
            </a:p>
          </p:txBody>
        </p:sp>
        <p:sp>
          <p:nvSpPr>
            <p:cNvPr id="404524" name="Oval 44"/>
            <p:cNvSpPr>
              <a:spLocks noChangeArrowheads="1"/>
            </p:cNvSpPr>
            <p:nvPr/>
          </p:nvSpPr>
          <p:spPr bwMode="auto">
            <a:xfrm>
              <a:off x="986" y="1791"/>
              <a:ext cx="54" cy="55"/>
            </a:xfrm>
            <a:prstGeom prst="ellipse">
              <a:avLst/>
            </a:prstGeom>
            <a:noFill/>
            <a:ln w="9525" cap="rnd">
              <a:solidFill>
                <a:srgbClr val="000000"/>
              </a:solidFill>
              <a:round/>
              <a:headEnd/>
              <a:tailEnd/>
            </a:ln>
          </p:spPr>
          <p:txBody>
            <a:bodyPr/>
            <a:lstStyle/>
            <a:p>
              <a:endParaRPr lang="ru-RU"/>
            </a:p>
          </p:txBody>
        </p:sp>
      </p:grpSp>
      <p:grpSp>
        <p:nvGrpSpPr>
          <p:cNvPr id="10" name="Group 48"/>
          <p:cNvGrpSpPr>
            <a:grpSpLocks/>
          </p:cNvGrpSpPr>
          <p:nvPr/>
        </p:nvGrpSpPr>
        <p:grpSpPr bwMode="auto">
          <a:xfrm>
            <a:off x="1651000" y="2692400"/>
            <a:ext cx="87313" cy="85725"/>
            <a:chOff x="1040" y="1696"/>
            <a:chExt cx="55" cy="54"/>
          </a:xfrm>
        </p:grpSpPr>
        <p:sp>
          <p:nvSpPr>
            <p:cNvPr id="404526" name="Oval 46"/>
            <p:cNvSpPr>
              <a:spLocks noChangeArrowheads="1"/>
            </p:cNvSpPr>
            <p:nvPr/>
          </p:nvSpPr>
          <p:spPr bwMode="auto">
            <a:xfrm>
              <a:off x="1040" y="1696"/>
              <a:ext cx="55" cy="54"/>
            </a:xfrm>
            <a:prstGeom prst="ellipse">
              <a:avLst/>
            </a:prstGeom>
            <a:solidFill>
              <a:srgbClr val="000000"/>
            </a:solidFill>
            <a:ln w="0">
              <a:solidFill>
                <a:srgbClr val="000000"/>
              </a:solidFill>
              <a:round/>
              <a:headEnd/>
              <a:tailEnd/>
            </a:ln>
          </p:spPr>
          <p:txBody>
            <a:bodyPr/>
            <a:lstStyle/>
            <a:p>
              <a:endParaRPr lang="ru-RU"/>
            </a:p>
          </p:txBody>
        </p:sp>
        <p:sp>
          <p:nvSpPr>
            <p:cNvPr id="404527" name="Oval 47"/>
            <p:cNvSpPr>
              <a:spLocks noChangeArrowheads="1"/>
            </p:cNvSpPr>
            <p:nvPr/>
          </p:nvSpPr>
          <p:spPr bwMode="auto">
            <a:xfrm>
              <a:off x="1040" y="1696"/>
              <a:ext cx="55" cy="54"/>
            </a:xfrm>
            <a:prstGeom prst="ellipse">
              <a:avLst/>
            </a:prstGeom>
            <a:noFill/>
            <a:ln w="9525" cap="rnd">
              <a:solidFill>
                <a:srgbClr val="000000"/>
              </a:solidFill>
              <a:round/>
              <a:headEnd/>
              <a:tailEnd/>
            </a:ln>
          </p:spPr>
          <p:txBody>
            <a:bodyPr/>
            <a:lstStyle/>
            <a:p>
              <a:endParaRPr lang="ru-RU"/>
            </a:p>
          </p:txBody>
        </p:sp>
      </p:grpSp>
      <p:grpSp>
        <p:nvGrpSpPr>
          <p:cNvPr id="11" name="Group 51"/>
          <p:cNvGrpSpPr>
            <a:grpSpLocks/>
          </p:cNvGrpSpPr>
          <p:nvPr/>
        </p:nvGrpSpPr>
        <p:grpSpPr bwMode="auto">
          <a:xfrm>
            <a:off x="1824038" y="2778125"/>
            <a:ext cx="85725" cy="87313"/>
            <a:chOff x="1149" y="1750"/>
            <a:chExt cx="54" cy="55"/>
          </a:xfrm>
        </p:grpSpPr>
        <p:sp>
          <p:nvSpPr>
            <p:cNvPr id="404529" name="Oval 49"/>
            <p:cNvSpPr>
              <a:spLocks noChangeArrowheads="1"/>
            </p:cNvSpPr>
            <p:nvPr/>
          </p:nvSpPr>
          <p:spPr bwMode="auto">
            <a:xfrm>
              <a:off x="1149" y="1750"/>
              <a:ext cx="54" cy="55"/>
            </a:xfrm>
            <a:prstGeom prst="ellipse">
              <a:avLst/>
            </a:prstGeom>
            <a:solidFill>
              <a:srgbClr val="000000"/>
            </a:solidFill>
            <a:ln w="0">
              <a:solidFill>
                <a:srgbClr val="000000"/>
              </a:solidFill>
              <a:round/>
              <a:headEnd/>
              <a:tailEnd/>
            </a:ln>
          </p:spPr>
          <p:txBody>
            <a:bodyPr/>
            <a:lstStyle/>
            <a:p>
              <a:endParaRPr lang="ru-RU"/>
            </a:p>
          </p:txBody>
        </p:sp>
        <p:sp>
          <p:nvSpPr>
            <p:cNvPr id="404530" name="Oval 50"/>
            <p:cNvSpPr>
              <a:spLocks noChangeArrowheads="1"/>
            </p:cNvSpPr>
            <p:nvPr/>
          </p:nvSpPr>
          <p:spPr bwMode="auto">
            <a:xfrm>
              <a:off x="1149" y="1750"/>
              <a:ext cx="54" cy="55"/>
            </a:xfrm>
            <a:prstGeom prst="ellipse">
              <a:avLst/>
            </a:prstGeom>
            <a:noFill/>
            <a:ln w="9525" cap="rnd">
              <a:solidFill>
                <a:srgbClr val="000000"/>
              </a:solidFill>
              <a:round/>
              <a:headEnd/>
              <a:tailEnd/>
            </a:ln>
          </p:spPr>
          <p:txBody>
            <a:bodyPr/>
            <a:lstStyle/>
            <a:p>
              <a:endParaRPr lang="ru-RU"/>
            </a:p>
          </p:txBody>
        </p:sp>
      </p:grpSp>
      <p:grpSp>
        <p:nvGrpSpPr>
          <p:cNvPr id="12" name="Group 54"/>
          <p:cNvGrpSpPr>
            <a:grpSpLocks/>
          </p:cNvGrpSpPr>
          <p:nvPr/>
        </p:nvGrpSpPr>
        <p:grpSpPr bwMode="auto">
          <a:xfrm>
            <a:off x="1997075" y="2692400"/>
            <a:ext cx="85725" cy="85725"/>
            <a:chOff x="1258" y="1696"/>
            <a:chExt cx="54" cy="54"/>
          </a:xfrm>
        </p:grpSpPr>
        <p:sp>
          <p:nvSpPr>
            <p:cNvPr id="404532" name="Oval 52"/>
            <p:cNvSpPr>
              <a:spLocks noChangeArrowheads="1"/>
            </p:cNvSpPr>
            <p:nvPr/>
          </p:nvSpPr>
          <p:spPr bwMode="auto">
            <a:xfrm>
              <a:off x="1258" y="1696"/>
              <a:ext cx="54" cy="54"/>
            </a:xfrm>
            <a:prstGeom prst="ellipse">
              <a:avLst/>
            </a:prstGeom>
            <a:solidFill>
              <a:srgbClr val="000000"/>
            </a:solidFill>
            <a:ln w="0">
              <a:solidFill>
                <a:srgbClr val="000000"/>
              </a:solidFill>
              <a:round/>
              <a:headEnd/>
              <a:tailEnd/>
            </a:ln>
          </p:spPr>
          <p:txBody>
            <a:bodyPr/>
            <a:lstStyle/>
            <a:p>
              <a:endParaRPr lang="ru-RU"/>
            </a:p>
          </p:txBody>
        </p:sp>
        <p:sp>
          <p:nvSpPr>
            <p:cNvPr id="404533" name="Oval 53"/>
            <p:cNvSpPr>
              <a:spLocks noChangeArrowheads="1"/>
            </p:cNvSpPr>
            <p:nvPr/>
          </p:nvSpPr>
          <p:spPr bwMode="auto">
            <a:xfrm>
              <a:off x="1258" y="1696"/>
              <a:ext cx="54" cy="54"/>
            </a:xfrm>
            <a:prstGeom prst="ellipse">
              <a:avLst/>
            </a:prstGeom>
            <a:noFill/>
            <a:ln w="9525" cap="rnd">
              <a:solidFill>
                <a:srgbClr val="000000"/>
              </a:solidFill>
              <a:round/>
              <a:headEnd/>
              <a:tailEnd/>
            </a:ln>
          </p:spPr>
          <p:txBody>
            <a:bodyPr/>
            <a:lstStyle/>
            <a:p>
              <a:endParaRPr lang="ru-RU"/>
            </a:p>
          </p:txBody>
        </p:sp>
      </p:grpSp>
      <p:grpSp>
        <p:nvGrpSpPr>
          <p:cNvPr id="13" name="Group 57"/>
          <p:cNvGrpSpPr>
            <a:grpSpLocks/>
          </p:cNvGrpSpPr>
          <p:nvPr/>
        </p:nvGrpSpPr>
        <p:grpSpPr bwMode="auto">
          <a:xfrm>
            <a:off x="2168525" y="2778125"/>
            <a:ext cx="87313" cy="87313"/>
            <a:chOff x="1366" y="1750"/>
            <a:chExt cx="55" cy="55"/>
          </a:xfrm>
        </p:grpSpPr>
        <p:sp>
          <p:nvSpPr>
            <p:cNvPr id="404535" name="Oval 55"/>
            <p:cNvSpPr>
              <a:spLocks noChangeArrowheads="1"/>
            </p:cNvSpPr>
            <p:nvPr/>
          </p:nvSpPr>
          <p:spPr bwMode="auto">
            <a:xfrm>
              <a:off x="1366" y="1750"/>
              <a:ext cx="55" cy="55"/>
            </a:xfrm>
            <a:prstGeom prst="ellipse">
              <a:avLst/>
            </a:prstGeom>
            <a:solidFill>
              <a:srgbClr val="000000"/>
            </a:solidFill>
            <a:ln w="0">
              <a:solidFill>
                <a:srgbClr val="000000"/>
              </a:solidFill>
              <a:round/>
              <a:headEnd/>
              <a:tailEnd/>
            </a:ln>
          </p:spPr>
          <p:txBody>
            <a:bodyPr/>
            <a:lstStyle/>
            <a:p>
              <a:endParaRPr lang="ru-RU"/>
            </a:p>
          </p:txBody>
        </p:sp>
        <p:sp>
          <p:nvSpPr>
            <p:cNvPr id="404536" name="Oval 56"/>
            <p:cNvSpPr>
              <a:spLocks noChangeArrowheads="1"/>
            </p:cNvSpPr>
            <p:nvPr/>
          </p:nvSpPr>
          <p:spPr bwMode="auto">
            <a:xfrm>
              <a:off x="1366" y="1750"/>
              <a:ext cx="55" cy="55"/>
            </a:xfrm>
            <a:prstGeom prst="ellipse">
              <a:avLst/>
            </a:prstGeom>
            <a:noFill/>
            <a:ln w="9525" cap="rnd">
              <a:solidFill>
                <a:srgbClr val="000000"/>
              </a:solidFill>
              <a:round/>
              <a:headEnd/>
              <a:tailEnd/>
            </a:ln>
          </p:spPr>
          <p:txBody>
            <a:bodyPr/>
            <a:lstStyle/>
            <a:p>
              <a:endParaRPr lang="ru-RU"/>
            </a:p>
          </p:txBody>
        </p:sp>
      </p:grpSp>
      <p:grpSp>
        <p:nvGrpSpPr>
          <p:cNvPr id="14" name="Group 60"/>
          <p:cNvGrpSpPr>
            <a:grpSpLocks/>
          </p:cNvGrpSpPr>
          <p:nvPr/>
        </p:nvGrpSpPr>
        <p:grpSpPr bwMode="auto">
          <a:xfrm>
            <a:off x="2427288" y="2692400"/>
            <a:ext cx="87312" cy="85725"/>
            <a:chOff x="1529" y="1696"/>
            <a:chExt cx="55" cy="54"/>
          </a:xfrm>
        </p:grpSpPr>
        <p:sp>
          <p:nvSpPr>
            <p:cNvPr id="404538" name="Oval 58"/>
            <p:cNvSpPr>
              <a:spLocks noChangeArrowheads="1"/>
            </p:cNvSpPr>
            <p:nvPr/>
          </p:nvSpPr>
          <p:spPr bwMode="auto">
            <a:xfrm>
              <a:off x="1529" y="1696"/>
              <a:ext cx="55" cy="54"/>
            </a:xfrm>
            <a:prstGeom prst="ellipse">
              <a:avLst/>
            </a:prstGeom>
            <a:solidFill>
              <a:srgbClr val="000000"/>
            </a:solidFill>
            <a:ln w="0">
              <a:solidFill>
                <a:srgbClr val="000000"/>
              </a:solidFill>
              <a:round/>
              <a:headEnd/>
              <a:tailEnd/>
            </a:ln>
          </p:spPr>
          <p:txBody>
            <a:bodyPr/>
            <a:lstStyle/>
            <a:p>
              <a:endParaRPr lang="ru-RU"/>
            </a:p>
          </p:txBody>
        </p:sp>
        <p:sp>
          <p:nvSpPr>
            <p:cNvPr id="404539" name="Oval 59"/>
            <p:cNvSpPr>
              <a:spLocks noChangeArrowheads="1"/>
            </p:cNvSpPr>
            <p:nvPr/>
          </p:nvSpPr>
          <p:spPr bwMode="auto">
            <a:xfrm>
              <a:off x="1529" y="1696"/>
              <a:ext cx="55" cy="54"/>
            </a:xfrm>
            <a:prstGeom prst="ellipse">
              <a:avLst/>
            </a:prstGeom>
            <a:noFill/>
            <a:ln w="9525" cap="rnd">
              <a:solidFill>
                <a:srgbClr val="000000"/>
              </a:solidFill>
              <a:round/>
              <a:headEnd/>
              <a:tailEnd/>
            </a:ln>
          </p:spPr>
          <p:txBody>
            <a:bodyPr/>
            <a:lstStyle/>
            <a:p>
              <a:endParaRPr lang="ru-RU"/>
            </a:p>
          </p:txBody>
        </p:sp>
      </p:grpSp>
      <p:grpSp>
        <p:nvGrpSpPr>
          <p:cNvPr id="15" name="Group 63"/>
          <p:cNvGrpSpPr>
            <a:grpSpLocks/>
          </p:cNvGrpSpPr>
          <p:nvPr/>
        </p:nvGrpSpPr>
        <p:grpSpPr bwMode="auto">
          <a:xfrm>
            <a:off x="2514600" y="2778125"/>
            <a:ext cx="85725" cy="87313"/>
            <a:chOff x="1584" y="1750"/>
            <a:chExt cx="54" cy="55"/>
          </a:xfrm>
        </p:grpSpPr>
        <p:sp>
          <p:nvSpPr>
            <p:cNvPr id="404541" name="Oval 61"/>
            <p:cNvSpPr>
              <a:spLocks noChangeArrowheads="1"/>
            </p:cNvSpPr>
            <p:nvPr/>
          </p:nvSpPr>
          <p:spPr bwMode="auto">
            <a:xfrm>
              <a:off x="1584" y="1750"/>
              <a:ext cx="54" cy="55"/>
            </a:xfrm>
            <a:prstGeom prst="ellipse">
              <a:avLst/>
            </a:prstGeom>
            <a:solidFill>
              <a:srgbClr val="000000"/>
            </a:solidFill>
            <a:ln w="0">
              <a:solidFill>
                <a:srgbClr val="000000"/>
              </a:solidFill>
              <a:round/>
              <a:headEnd/>
              <a:tailEnd/>
            </a:ln>
          </p:spPr>
          <p:txBody>
            <a:bodyPr/>
            <a:lstStyle/>
            <a:p>
              <a:endParaRPr lang="ru-RU"/>
            </a:p>
          </p:txBody>
        </p:sp>
        <p:sp>
          <p:nvSpPr>
            <p:cNvPr id="404542" name="Oval 62"/>
            <p:cNvSpPr>
              <a:spLocks noChangeArrowheads="1"/>
            </p:cNvSpPr>
            <p:nvPr/>
          </p:nvSpPr>
          <p:spPr bwMode="auto">
            <a:xfrm>
              <a:off x="1584" y="1750"/>
              <a:ext cx="54" cy="55"/>
            </a:xfrm>
            <a:prstGeom prst="ellipse">
              <a:avLst/>
            </a:prstGeom>
            <a:noFill/>
            <a:ln w="9525" cap="rnd">
              <a:solidFill>
                <a:srgbClr val="000000"/>
              </a:solidFill>
              <a:round/>
              <a:headEnd/>
              <a:tailEnd/>
            </a:ln>
          </p:spPr>
          <p:txBody>
            <a:bodyPr/>
            <a:lstStyle/>
            <a:p>
              <a:endParaRPr lang="ru-RU"/>
            </a:p>
          </p:txBody>
        </p:sp>
      </p:grpSp>
      <p:grpSp>
        <p:nvGrpSpPr>
          <p:cNvPr id="16" name="Group 66"/>
          <p:cNvGrpSpPr>
            <a:grpSpLocks/>
          </p:cNvGrpSpPr>
          <p:nvPr/>
        </p:nvGrpSpPr>
        <p:grpSpPr bwMode="auto">
          <a:xfrm>
            <a:off x="2686050" y="2778125"/>
            <a:ext cx="87313" cy="87313"/>
            <a:chOff x="1692" y="1750"/>
            <a:chExt cx="55" cy="55"/>
          </a:xfrm>
        </p:grpSpPr>
        <p:sp>
          <p:nvSpPr>
            <p:cNvPr id="404544" name="Oval 64"/>
            <p:cNvSpPr>
              <a:spLocks noChangeArrowheads="1"/>
            </p:cNvSpPr>
            <p:nvPr/>
          </p:nvSpPr>
          <p:spPr bwMode="auto">
            <a:xfrm>
              <a:off x="1692" y="1750"/>
              <a:ext cx="55" cy="55"/>
            </a:xfrm>
            <a:prstGeom prst="ellipse">
              <a:avLst/>
            </a:prstGeom>
            <a:solidFill>
              <a:srgbClr val="000000"/>
            </a:solidFill>
            <a:ln w="0">
              <a:solidFill>
                <a:srgbClr val="000000"/>
              </a:solidFill>
              <a:round/>
              <a:headEnd/>
              <a:tailEnd/>
            </a:ln>
          </p:spPr>
          <p:txBody>
            <a:bodyPr/>
            <a:lstStyle/>
            <a:p>
              <a:endParaRPr lang="ru-RU"/>
            </a:p>
          </p:txBody>
        </p:sp>
        <p:sp>
          <p:nvSpPr>
            <p:cNvPr id="404545" name="Oval 65"/>
            <p:cNvSpPr>
              <a:spLocks noChangeArrowheads="1"/>
            </p:cNvSpPr>
            <p:nvPr/>
          </p:nvSpPr>
          <p:spPr bwMode="auto">
            <a:xfrm>
              <a:off x="1692" y="1750"/>
              <a:ext cx="55" cy="55"/>
            </a:xfrm>
            <a:prstGeom prst="ellipse">
              <a:avLst/>
            </a:prstGeom>
            <a:noFill/>
            <a:ln w="9525" cap="rnd">
              <a:solidFill>
                <a:srgbClr val="000000"/>
              </a:solidFill>
              <a:round/>
              <a:headEnd/>
              <a:tailEnd/>
            </a:ln>
          </p:spPr>
          <p:txBody>
            <a:bodyPr/>
            <a:lstStyle/>
            <a:p>
              <a:endParaRPr lang="ru-RU"/>
            </a:p>
          </p:txBody>
        </p:sp>
      </p:grpSp>
      <p:grpSp>
        <p:nvGrpSpPr>
          <p:cNvPr id="17" name="Group 69"/>
          <p:cNvGrpSpPr>
            <a:grpSpLocks/>
          </p:cNvGrpSpPr>
          <p:nvPr/>
        </p:nvGrpSpPr>
        <p:grpSpPr bwMode="auto">
          <a:xfrm>
            <a:off x="2859088" y="2692400"/>
            <a:ext cx="85725" cy="85725"/>
            <a:chOff x="1801" y="1696"/>
            <a:chExt cx="54" cy="54"/>
          </a:xfrm>
        </p:grpSpPr>
        <p:sp>
          <p:nvSpPr>
            <p:cNvPr id="404547" name="Oval 67"/>
            <p:cNvSpPr>
              <a:spLocks noChangeArrowheads="1"/>
            </p:cNvSpPr>
            <p:nvPr/>
          </p:nvSpPr>
          <p:spPr bwMode="auto">
            <a:xfrm>
              <a:off x="1801" y="1696"/>
              <a:ext cx="54" cy="54"/>
            </a:xfrm>
            <a:prstGeom prst="ellipse">
              <a:avLst/>
            </a:prstGeom>
            <a:solidFill>
              <a:srgbClr val="000000"/>
            </a:solidFill>
            <a:ln w="0">
              <a:solidFill>
                <a:srgbClr val="000000"/>
              </a:solidFill>
              <a:round/>
              <a:headEnd/>
              <a:tailEnd/>
            </a:ln>
          </p:spPr>
          <p:txBody>
            <a:bodyPr/>
            <a:lstStyle/>
            <a:p>
              <a:endParaRPr lang="ru-RU"/>
            </a:p>
          </p:txBody>
        </p:sp>
        <p:sp>
          <p:nvSpPr>
            <p:cNvPr id="404548" name="Oval 68"/>
            <p:cNvSpPr>
              <a:spLocks noChangeArrowheads="1"/>
            </p:cNvSpPr>
            <p:nvPr/>
          </p:nvSpPr>
          <p:spPr bwMode="auto">
            <a:xfrm>
              <a:off x="1801" y="1696"/>
              <a:ext cx="54" cy="54"/>
            </a:xfrm>
            <a:prstGeom prst="ellipse">
              <a:avLst/>
            </a:prstGeom>
            <a:noFill/>
            <a:ln w="9525" cap="rnd">
              <a:solidFill>
                <a:srgbClr val="000000"/>
              </a:solidFill>
              <a:round/>
              <a:headEnd/>
              <a:tailEnd/>
            </a:ln>
          </p:spPr>
          <p:txBody>
            <a:bodyPr/>
            <a:lstStyle/>
            <a:p>
              <a:endParaRPr lang="ru-RU"/>
            </a:p>
          </p:txBody>
        </p:sp>
      </p:grpSp>
      <p:grpSp>
        <p:nvGrpSpPr>
          <p:cNvPr id="18" name="Group 72"/>
          <p:cNvGrpSpPr>
            <a:grpSpLocks/>
          </p:cNvGrpSpPr>
          <p:nvPr/>
        </p:nvGrpSpPr>
        <p:grpSpPr bwMode="auto">
          <a:xfrm>
            <a:off x="2944813" y="2778125"/>
            <a:ext cx="87312" cy="87313"/>
            <a:chOff x="1855" y="1750"/>
            <a:chExt cx="55" cy="55"/>
          </a:xfrm>
        </p:grpSpPr>
        <p:sp>
          <p:nvSpPr>
            <p:cNvPr id="404550" name="Oval 70"/>
            <p:cNvSpPr>
              <a:spLocks noChangeArrowheads="1"/>
            </p:cNvSpPr>
            <p:nvPr/>
          </p:nvSpPr>
          <p:spPr bwMode="auto">
            <a:xfrm>
              <a:off x="1855" y="1750"/>
              <a:ext cx="55" cy="55"/>
            </a:xfrm>
            <a:prstGeom prst="ellipse">
              <a:avLst/>
            </a:prstGeom>
            <a:solidFill>
              <a:srgbClr val="000000"/>
            </a:solidFill>
            <a:ln w="0">
              <a:solidFill>
                <a:srgbClr val="000000"/>
              </a:solidFill>
              <a:round/>
              <a:headEnd/>
              <a:tailEnd/>
            </a:ln>
          </p:spPr>
          <p:txBody>
            <a:bodyPr/>
            <a:lstStyle/>
            <a:p>
              <a:endParaRPr lang="ru-RU"/>
            </a:p>
          </p:txBody>
        </p:sp>
        <p:sp>
          <p:nvSpPr>
            <p:cNvPr id="404551" name="Oval 71"/>
            <p:cNvSpPr>
              <a:spLocks noChangeArrowheads="1"/>
            </p:cNvSpPr>
            <p:nvPr/>
          </p:nvSpPr>
          <p:spPr bwMode="auto">
            <a:xfrm>
              <a:off x="1855" y="1750"/>
              <a:ext cx="55" cy="55"/>
            </a:xfrm>
            <a:prstGeom prst="ellipse">
              <a:avLst/>
            </a:prstGeom>
            <a:noFill/>
            <a:ln w="9525" cap="rnd">
              <a:solidFill>
                <a:srgbClr val="000000"/>
              </a:solidFill>
              <a:round/>
              <a:headEnd/>
              <a:tailEnd/>
            </a:ln>
          </p:spPr>
          <p:txBody>
            <a:bodyPr/>
            <a:lstStyle/>
            <a:p>
              <a:endParaRPr lang="ru-RU"/>
            </a:p>
          </p:txBody>
        </p:sp>
      </p:grpSp>
      <p:grpSp>
        <p:nvGrpSpPr>
          <p:cNvPr id="19" name="Group 75"/>
          <p:cNvGrpSpPr>
            <a:grpSpLocks/>
          </p:cNvGrpSpPr>
          <p:nvPr/>
        </p:nvGrpSpPr>
        <p:grpSpPr bwMode="auto">
          <a:xfrm>
            <a:off x="3117850" y="2778125"/>
            <a:ext cx="85725" cy="87313"/>
            <a:chOff x="1964" y="1750"/>
            <a:chExt cx="54" cy="55"/>
          </a:xfrm>
        </p:grpSpPr>
        <p:sp>
          <p:nvSpPr>
            <p:cNvPr id="404553" name="Oval 73"/>
            <p:cNvSpPr>
              <a:spLocks noChangeArrowheads="1"/>
            </p:cNvSpPr>
            <p:nvPr/>
          </p:nvSpPr>
          <p:spPr bwMode="auto">
            <a:xfrm>
              <a:off x="1964" y="1750"/>
              <a:ext cx="54" cy="55"/>
            </a:xfrm>
            <a:prstGeom prst="ellipse">
              <a:avLst/>
            </a:prstGeom>
            <a:solidFill>
              <a:srgbClr val="000000"/>
            </a:solidFill>
            <a:ln w="0">
              <a:solidFill>
                <a:srgbClr val="000000"/>
              </a:solidFill>
              <a:round/>
              <a:headEnd/>
              <a:tailEnd/>
            </a:ln>
          </p:spPr>
          <p:txBody>
            <a:bodyPr/>
            <a:lstStyle/>
            <a:p>
              <a:endParaRPr lang="ru-RU"/>
            </a:p>
          </p:txBody>
        </p:sp>
        <p:sp>
          <p:nvSpPr>
            <p:cNvPr id="404554" name="Oval 74"/>
            <p:cNvSpPr>
              <a:spLocks noChangeArrowheads="1"/>
            </p:cNvSpPr>
            <p:nvPr/>
          </p:nvSpPr>
          <p:spPr bwMode="auto">
            <a:xfrm>
              <a:off x="1964" y="1750"/>
              <a:ext cx="54" cy="55"/>
            </a:xfrm>
            <a:prstGeom prst="ellipse">
              <a:avLst/>
            </a:prstGeom>
            <a:noFill/>
            <a:ln w="9525" cap="rnd">
              <a:solidFill>
                <a:srgbClr val="000000"/>
              </a:solidFill>
              <a:round/>
              <a:headEnd/>
              <a:tailEnd/>
            </a:ln>
          </p:spPr>
          <p:txBody>
            <a:bodyPr/>
            <a:lstStyle/>
            <a:p>
              <a:endParaRPr lang="ru-RU"/>
            </a:p>
          </p:txBody>
        </p:sp>
      </p:grpSp>
      <p:grpSp>
        <p:nvGrpSpPr>
          <p:cNvPr id="20" name="Group 78"/>
          <p:cNvGrpSpPr>
            <a:grpSpLocks/>
          </p:cNvGrpSpPr>
          <p:nvPr/>
        </p:nvGrpSpPr>
        <p:grpSpPr bwMode="auto">
          <a:xfrm>
            <a:off x="3290888" y="2692400"/>
            <a:ext cx="85725" cy="85725"/>
            <a:chOff x="2073" y="1696"/>
            <a:chExt cx="54" cy="54"/>
          </a:xfrm>
        </p:grpSpPr>
        <p:sp>
          <p:nvSpPr>
            <p:cNvPr id="404556" name="Oval 76"/>
            <p:cNvSpPr>
              <a:spLocks noChangeArrowheads="1"/>
            </p:cNvSpPr>
            <p:nvPr/>
          </p:nvSpPr>
          <p:spPr bwMode="auto">
            <a:xfrm>
              <a:off x="2073" y="1696"/>
              <a:ext cx="54" cy="54"/>
            </a:xfrm>
            <a:prstGeom prst="ellipse">
              <a:avLst/>
            </a:prstGeom>
            <a:solidFill>
              <a:srgbClr val="000000"/>
            </a:solidFill>
            <a:ln w="0">
              <a:solidFill>
                <a:srgbClr val="000000"/>
              </a:solidFill>
              <a:round/>
              <a:headEnd/>
              <a:tailEnd/>
            </a:ln>
          </p:spPr>
          <p:txBody>
            <a:bodyPr/>
            <a:lstStyle/>
            <a:p>
              <a:endParaRPr lang="ru-RU"/>
            </a:p>
          </p:txBody>
        </p:sp>
        <p:sp>
          <p:nvSpPr>
            <p:cNvPr id="404557" name="Oval 77"/>
            <p:cNvSpPr>
              <a:spLocks noChangeArrowheads="1"/>
            </p:cNvSpPr>
            <p:nvPr/>
          </p:nvSpPr>
          <p:spPr bwMode="auto">
            <a:xfrm>
              <a:off x="2073" y="1696"/>
              <a:ext cx="54" cy="54"/>
            </a:xfrm>
            <a:prstGeom prst="ellipse">
              <a:avLst/>
            </a:prstGeom>
            <a:noFill/>
            <a:ln w="9525" cap="rnd">
              <a:solidFill>
                <a:srgbClr val="000000"/>
              </a:solidFill>
              <a:round/>
              <a:headEnd/>
              <a:tailEnd/>
            </a:ln>
          </p:spPr>
          <p:txBody>
            <a:bodyPr/>
            <a:lstStyle/>
            <a:p>
              <a:endParaRPr lang="ru-RU"/>
            </a:p>
          </p:txBody>
        </p:sp>
      </p:grpSp>
      <p:grpSp>
        <p:nvGrpSpPr>
          <p:cNvPr id="21" name="Group 81"/>
          <p:cNvGrpSpPr>
            <a:grpSpLocks/>
          </p:cNvGrpSpPr>
          <p:nvPr/>
        </p:nvGrpSpPr>
        <p:grpSpPr bwMode="auto">
          <a:xfrm>
            <a:off x="3376613" y="2778125"/>
            <a:ext cx="85725" cy="87313"/>
            <a:chOff x="2127" y="1750"/>
            <a:chExt cx="54" cy="55"/>
          </a:xfrm>
        </p:grpSpPr>
        <p:sp>
          <p:nvSpPr>
            <p:cNvPr id="404559" name="Oval 79"/>
            <p:cNvSpPr>
              <a:spLocks noChangeArrowheads="1"/>
            </p:cNvSpPr>
            <p:nvPr/>
          </p:nvSpPr>
          <p:spPr bwMode="auto">
            <a:xfrm>
              <a:off x="2127" y="1750"/>
              <a:ext cx="54" cy="55"/>
            </a:xfrm>
            <a:prstGeom prst="ellipse">
              <a:avLst/>
            </a:prstGeom>
            <a:solidFill>
              <a:srgbClr val="000000"/>
            </a:solidFill>
            <a:ln w="0">
              <a:solidFill>
                <a:srgbClr val="000000"/>
              </a:solidFill>
              <a:round/>
              <a:headEnd/>
              <a:tailEnd/>
            </a:ln>
          </p:spPr>
          <p:txBody>
            <a:bodyPr/>
            <a:lstStyle/>
            <a:p>
              <a:endParaRPr lang="ru-RU"/>
            </a:p>
          </p:txBody>
        </p:sp>
        <p:sp>
          <p:nvSpPr>
            <p:cNvPr id="404560" name="Oval 80"/>
            <p:cNvSpPr>
              <a:spLocks noChangeArrowheads="1"/>
            </p:cNvSpPr>
            <p:nvPr/>
          </p:nvSpPr>
          <p:spPr bwMode="auto">
            <a:xfrm>
              <a:off x="2127" y="1750"/>
              <a:ext cx="54" cy="55"/>
            </a:xfrm>
            <a:prstGeom prst="ellipse">
              <a:avLst/>
            </a:prstGeom>
            <a:noFill/>
            <a:ln w="9525" cap="rnd">
              <a:solidFill>
                <a:srgbClr val="000000"/>
              </a:solidFill>
              <a:round/>
              <a:headEnd/>
              <a:tailEnd/>
            </a:ln>
          </p:spPr>
          <p:txBody>
            <a:bodyPr/>
            <a:lstStyle/>
            <a:p>
              <a:endParaRPr lang="ru-RU"/>
            </a:p>
          </p:txBody>
        </p:sp>
      </p:grpSp>
      <p:grpSp>
        <p:nvGrpSpPr>
          <p:cNvPr id="22" name="Group 84"/>
          <p:cNvGrpSpPr>
            <a:grpSpLocks/>
          </p:cNvGrpSpPr>
          <p:nvPr/>
        </p:nvGrpSpPr>
        <p:grpSpPr bwMode="auto">
          <a:xfrm>
            <a:off x="3549650" y="2692400"/>
            <a:ext cx="85725" cy="85725"/>
            <a:chOff x="2236" y="1696"/>
            <a:chExt cx="54" cy="54"/>
          </a:xfrm>
        </p:grpSpPr>
        <p:sp>
          <p:nvSpPr>
            <p:cNvPr id="404562" name="Oval 82"/>
            <p:cNvSpPr>
              <a:spLocks noChangeArrowheads="1"/>
            </p:cNvSpPr>
            <p:nvPr/>
          </p:nvSpPr>
          <p:spPr bwMode="auto">
            <a:xfrm>
              <a:off x="2236" y="1696"/>
              <a:ext cx="54" cy="54"/>
            </a:xfrm>
            <a:prstGeom prst="ellipse">
              <a:avLst/>
            </a:prstGeom>
            <a:solidFill>
              <a:srgbClr val="000000"/>
            </a:solidFill>
            <a:ln w="0">
              <a:solidFill>
                <a:srgbClr val="000000"/>
              </a:solidFill>
              <a:round/>
              <a:headEnd/>
              <a:tailEnd/>
            </a:ln>
          </p:spPr>
          <p:txBody>
            <a:bodyPr/>
            <a:lstStyle/>
            <a:p>
              <a:endParaRPr lang="ru-RU"/>
            </a:p>
          </p:txBody>
        </p:sp>
        <p:sp>
          <p:nvSpPr>
            <p:cNvPr id="404563" name="Oval 83"/>
            <p:cNvSpPr>
              <a:spLocks noChangeArrowheads="1"/>
            </p:cNvSpPr>
            <p:nvPr/>
          </p:nvSpPr>
          <p:spPr bwMode="auto">
            <a:xfrm>
              <a:off x="2236" y="1696"/>
              <a:ext cx="54" cy="54"/>
            </a:xfrm>
            <a:prstGeom prst="ellipse">
              <a:avLst/>
            </a:prstGeom>
            <a:noFill/>
            <a:ln w="9525" cap="rnd">
              <a:solidFill>
                <a:srgbClr val="000000"/>
              </a:solidFill>
              <a:round/>
              <a:headEnd/>
              <a:tailEnd/>
            </a:ln>
          </p:spPr>
          <p:txBody>
            <a:bodyPr/>
            <a:lstStyle/>
            <a:p>
              <a:endParaRPr lang="ru-RU"/>
            </a:p>
          </p:txBody>
        </p:sp>
      </p:grpSp>
      <p:grpSp>
        <p:nvGrpSpPr>
          <p:cNvPr id="23" name="Group 87"/>
          <p:cNvGrpSpPr>
            <a:grpSpLocks/>
          </p:cNvGrpSpPr>
          <p:nvPr/>
        </p:nvGrpSpPr>
        <p:grpSpPr bwMode="auto">
          <a:xfrm>
            <a:off x="3721100" y="2778125"/>
            <a:ext cx="87313" cy="87313"/>
            <a:chOff x="2344" y="1750"/>
            <a:chExt cx="55" cy="55"/>
          </a:xfrm>
        </p:grpSpPr>
        <p:sp>
          <p:nvSpPr>
            <p:cNvPr id="404565" name="Oval 85"/>
            <p:cNvSpPr>
              <a:spLocks noChangeArrowheads="1"/>
            </p:cNvSpPr>
            <p:nvPr/>
          </p:nvSpPr>
          <p:spPr bwMode="auto">
            <a:xfrm>
              <a:off x="2344" y="1750"/>
              <a:ext cx="55" cy="55"/>
            </a:xfrm>
            <a:prstGeom prst="ellipse">
              <a:avLst/>
            </a:prstGeom>
            <a:solidFill>
              <a:srgbClr val="000000"/>
            </a:solidFill>
            <a:ln w="0">
              <a:solidFill>
                <a:srgbClr val="000000"/>
              </a:solidFill>
              <a:round/>
              <a:headEnd/>
              <a:tailEnd/>
            </a:ln>
          </p:spPr>
          <p:txBody>
            <a:bodyPr/>
            <a:lstStyle/>
            <a:p>
              <a:endParaRPr lang="ru-RU"/>
            </a:p>
          </p:txBody>
        </p:sp>
        <p:sp>
          <p:nvSpPr>
            <p:cNvPr id="404566" name="Oval 86"/>
            <p:cNvSpPr>
              <a:spLocks noChangeArrowheads="1"/>
            </p:cNvSpPr>
            <p:nvPr/>
          </p:nvSpPr>
          <p:spPr bwMode="auto">
            <a:xfrm>
              <a:off x="2344" y="1750"/>
              <a:ext cx="55" cy="55"/>
            </a:xfrm>
            <a:prstGeom prst="ellipse">
              <a:avLst/>
            </a:prstGeom>
            <a:noFill/>
            <a:ln w="9525" cap="rnd">
              <a:solidFill>
                <a:srgbClr val="000000"/>
              </a:solidFill>
              <a:round/>
              <a:headEnd/>
              <a:tailEnd/>
            </a:ln>
          </p:spPr>
          <p:txBody>
            <a:bodyPr/>
            <a:lstStyle/>
            <a:p>
              <a:endParaRPr lang="ru-RU"/>
            </a:p>
          </p:txBody>
        </p:sp>
      </p:grpSp>
      <p:sp>
        <p:nvSpPr>
          <p:cNvPr id="404568" name="Freeform 88"/>
          <p:cNvSpPr>
            <a:spLocks/>
          </p:cNvSpPr>
          <p:nvPr/>
        </p:nvSpPr>
        <p:spPr bwMode="auto">
          <a:xfrm>
            <a:off x="874713" y="2951163"/>
            <a:ext cx="258762" cy="344487"/>
          </a:xfrm>
          <a:custGeom>
            <a:avLst/>
            <a:gdLst/>
            <a:ahLst/>
            <a:cxnLst>
              <a:cxn ang="0">
                <a:pos x="55" y="0"/>
              </a:cxn>
              <a:cxn ang="0">
                <a:pos x="0" y="109"/>
              </a:cxn>
              <a:cxn ang="0">
                <a:pos x="55" y="217"/>
              </a:cxn>
              <a:cxn ang="0">
                <a:pos x="163" y="217"/>
              </a:cxn>
            </a:cxnLst>
            <a:rect l="0" t="0" r="r" b="b"/>
            <a:pathLst>
              <a:path w="163" h="217">
                <a:moveTo>
                  <a:pt x="55" y="0"/>
                </a:moveTo>
                <a:lnTo>
                  <a:pt x="0" y="109"/>
                </a:lnTo>
                <a:lnTo>
                  <a:pt x="55" y="217"/>
                </a:lnTo>
                <a:lnTo>
                  <a:pt x="163" y="217"/>
                </a:lnTo>
              </a:path>
            </a:pathLst>
          </a:custGeom>
          <a:noFill/>
          <a:ln w="9525" cap="rnd">
            <a:solidFill>
              <a:srgbClr val="000000"/>
            </a:solidFill>
            <a:prstDash val="solid"/>
            <a:round/>
            <a:headEnd/>
            <a:tailEnd/>
          </a:ln>
        </p:spPr>
        <p:txBody>
          <a:bodyPr/>
          <a:lstStyle/>
          <a:p>
            <a:endParaRPr lang="ru-RU"/>
          </a:p>
        </p:txBody>
      </p:sp>
      <p:sp>
        <p:nvSpPr>
          <p:cNvPr id="404569" name="Line 89"/>
          <p:cNvSpPr>
            <a:spLocks noChangeShapeType="1"/>
          </p:cNvSpPr>
          <p:nvPr/>
        </p:nvSpPr>
        <p:spPr bwMode="auto">
          <a:xfrm flipH="1">
            <a:off x="615950" y="3124200"/>
            <a:ext cx="258763" cy="171450"/>
          </a:xfrm>
          <a:prstGeom prst="line">
            <a:avLst/>
          </a:prstGeom>
          <a:noFill/>
          <a:ln w="9525" cap="rnd">
            <a:solidFill>
              <a:srgbClr val="000000"/>
            </a:solidFill>
            <a:round/>
            <a:headEnd/>
            <a:tailEnd/>
          </a:ln>
        </p:spPr>
        <p:txBody>
          <a:bodyPr/>
          <a:lstStyle/>
          <a:p>
            <a:endParaRPr lang="ru-RU"/>
          </a:p>
        </p:txBody>
      </p:sp>
      <p:sp>
        <p:nvSpPr>
          <p:cNvPr id="404570" name="Freeform 90"/>
          <p:cNvSpPr>
            <a:spLocks/>
          </p:cNvSpPr>
          <p:nvPr/>
        </p:nvSpPr>
        <p:spPr bwMode="auto">
          <a:xfrm>
            <a:off x="1133475" y="2951163"/>
            <a:ext cx="87313" cy="431800"/>
          </a:xfrm>
          <a:custGeom>
            <a:avLst/>
            <a:gdLst/>
            <a:ahLst/>
            <a:cxnLst>
              <a:cxn ang="0">
                <a:pos x="55" y="0"/>
              </a:cxn>
              <a:cxn ang="0">
                <a:pos x="55" y="163"/>
              </a:cxn>
              <a:cxn ang="0">
                <a:pos x="0" y="217"/>
              </a:cxn>
              <a:cxn ang="0">
                <a:pos x="55" y="272"/>
              </a:cxn>
            </a:cxnLst>
            <a:rect l="0" t="0" r="r" b="b"/>
            <a:pathLst>
              <a:path w="55" h="272">
                <a:moveTo>
                  <a:pt x="55" y="0"/>
                </a:moveTo>
                <a:lnTo>
                  <a:pt x="55" y="163"/>
                </a:lnTo>
                <a:lnTo>
                  <a:pt x="0" y="217"/>
                </a:lnTo>
                <a:lnTo>
                  <a:pt x="55" y="272"/>
                </a:lnTo>
              </a:path>
            </a:pathLst>
          </a:custGeom>
          <a:noFill/>
          <a:ln w="9525" cap="rnd">
            <a:solidFill>
              <a:srgbClr val="000000"/>
            </a:solidFill>
            <a:prstDash val="solid"/>
            <a:round/>
            <a:headEnd/>
            <a:tailEnd/>
          </a:ln>
        </p:spPr>
        <p:txBody>
          <a:bodyPr/>
          <a:lstStyle/>
          <a:p>
            <a:endParaRPr lang="ru-RU"/>
          </a:p>
        </p:txBody>
      </p:sp>
      <p:sp>
        <p:nvSpPr>
          <p:cNvPr id="404571" name="Freeform 91"/>
          <p:cNvSpPr>
            <a:spLocks/>
          </p:cNvSpPr>
          <p:nvPr/>
        </p:nvSpPr>
        <p:spPr bwMode="auto">
          <a:xfrm>
            <a:off x="1392238" y="2951163"/>
            <a:ext cx="346075" cy="173037"/>
          </a:xfrm>
          <a:custGeom>
            <a:avLst/>
            <a:gdLst/>
            <a:ahLst/>
            <a:cxnLst>
              <a:cxn ang="0">
                <a:pos x="0" y="0"/>
              </a:cxn>
              <a:cxn ang="0">
                <a:pos x="109" y="109"/>
              </a:cxn>
              <a:cxn ang="0">
                <a:pos x="218" y="0"/>
              </a:cxn>
            </a:cxnLst>
            <a:rect l="0" t="0" r="r" b="b"/>
            <a:pathLst>
              <a:path w="218" h="109">
                <a:moveTo>
                  <a:pt x="0" y="0"/>
                </a:moveTo>
                <a:lnTo>
                  <a:pt x="109" y="109"/>
                </a:lnTo>
                <a:lnTo>
                  <a:pt x="218" y="0"/>
                </a:lnTo>
              </a:path>
            </a:pathLst>
          </a:custGeom>
          <a:noFill/>
          <a:ln w="9525" cap="rnd">
            <a:solidFill>
              <a:srgbClr val="000000"/>
            </a:solidFill>
            <a:prstDash val="solid"/>
            <a:round/>
            <a:headEnd/>
            <a:tailEnd/>
          </a:ln>
        </p:spPr>
        <p:txBody>
          <a:bodyPr/>
          <a:lstStyle/>
          <a:p>
            <a:endParaRPr lang="ru-RU"/>
          </a:p>
        </p:txBody>
      </p:sp>
      <p:sp>
        <p:nvSpPr>
          <p:cNvPr id="404572" name="Line 92"/>
          <p:cNvSpPr>
            <a:spLocks noChangeShapeType="1"/>
          </p:cNvSpPr>
          <p:nvPr/>
        </p:nvSpPr>
        <p:spPr bwMode="auto">
          <a:xfrm flipH="1">
            <a:off x="1479550" y="3124200"/>
            <a:ext cx="85725" cy="171450"/>
          </a:xfrm>
          <a:prstGeom prst="line">
            <a:avLst/>
          </a:prstGeom>
          <a:noFill/>
          <a:ln w="9525" cap="rnd">
            <a:solidFill>
              <a:srgbClr val="000000"/>
            </a:solidFill>
            <a:round/>
            <a:headEnd/>
            <a:tailEnd/>
          </a:ln>
        </p:spPr>
        <p:txBody>
          <a:bodyPr/>
          <a:lstStyle/>
          <a:p>
            <a:endParaRPr lang="ru-RU"/>
          </a:p>
        </p:txBody>
      </p:sp>
      <p:sp>
        <p:nvSpPr>
          <p:cNvPr id="404573" name="Freeform 93"/>
          <p:cNvSpPr>
            <a:spLocks/>
          </p:cNvSpPr>
          <p:nvPr/>
        </p:nvSpPr>
        <p:spPr bwMode="auto">
          <a:xfrm>
            <a:off x="1824038" y="2951163"/>
            <a:ext cx="258762" cy="258762"/>
          </a:xfrm>
          <a:custGeom>
            <a:avLst/>
            <a:gdLst/>
            <a:ahLst/>
            <a:cxnLst>
              <a:cxn ang="0">
                <a:pos x="0" y="0"/>
              </a:cxn>
              <a:cxn ang="0">
                <a:pos x="54" y="163"/>
              </a:cxn>
              <a:cxn ang="0">
                <a:pos x="163" y="109"/>
              </a:cxn>
              <a:cxn ang="0">
                <a:pos x="163" y="0"/>
              </a:cxn>
            </a:cxnLst>
            <a:rect l="0" t="0" r="r" b="b"/>
            <a:pathLst>
              <a:path w="163" h="163">
                <a:moveTo>
                  <a:pt x="0" y="0"/>
                </a:moveTo>
                <a:lnTo>
                  <a:pt x="54" y="163"/>
                </a:lnTo>
                <a:lnTo>
                  <a:pt x="163" y="109"/>
                </a:lnTo>
                <a:lnTo>
                  <a:pt x="163" y="0"/>
                </a:lnTo>
              </a:path>
            </a:pathLst>
          </a:custGeom>
          <a:noFill/>
          <a:ln w="9525" cap="rnd">
            <a:solidFill>
              <a:srgbClr val="000000"/>
            </a:solidFill>
            <a:prstDash val="solid"/>
            <a:round/>
            <a:headEnd/>
            <a:tailEnd/>
          </a:ln>
        </p:spPr>
        <p:txBody>
          <a:bodyPr/>
          <a:lstStyle/>
          <a:p>
            <a:endParaRPr lang="ru-RU"/>
          </a:p>
        </p:txBody>
      </p:sp>
      <p:sp>
        <p:nvSpPr>
          <p:cNvPr id="404574" name="Freeform 94"/>
          <p:cNvSpPr>
            <a:spLocks/>
          </p:cNvSpPr>
          <p:nvPr/>
        </p:nvSpPr>
        <p:spPr bwMode="auto">
          <a:xfrm>
            <a:off x="2082800" y="2951163"/>
            <a:ext cx="344488" cy="258762"/>
          </a:xfrm>
          <a:custGeom>
            <a:avLst/>
            <a:gdLst/>
            <a:ahLst/>
            <a:cxnLst>
              <a:cxn ang="0">
                <a:pos x="0" y="109"/>
              </a:cxn>
              <a:cxn ang="0">
                <a:pos x="109" y="163"/>
              </a:cxn>
              <a:cxn ang="0">
                <a:pos x="217" y="54"/>
              </a:cxn>
              <a:cxn ang="0">
                <a:pos x="163" y="0"/>
              </a:cxn>
            </a:cxnLst>
            <a:rect l="0" t="0" r="r" b="b"/>
            <a:pathLst>
              <a:path w="217" h="163">
                <a:moveTo>
                  <a:pt x="0" y="109"/>
                </a:moveTo>
                <a:lnTo>
                  <a:pt x="109" y="163"/>
                </a:lnTo>
                <a:lnTo>
                  <a:pt x="217" y="54"/>
                </a:lnTo>
                <a:lnTo>
                  <a:pt x="163" y="0"/>
                </a:lnTo>
              </a:path>
            </a:pathLst>
          </a:custGeom>
          <a:noFill/>
          <a:ln w="9525" cap="rnd">
            <a:solidFill>
              <a:srgbClr val="000000"/>
            </a:solidFill>
            <a:prstDash val="solid"/>
            <a:round/>
            <a:headEnd/>
            <a:tailEnd/>
          </a:ln>
        </p:spPr>
        <p:txBody>
          <a:bodyPr/>
          <a:lstStyle/>
          <a:p>
            <a:endParaRPr lang="ru-RU"/>
          </a:p>
        </p:txBody>
      </p:sp>
      <p:sp>
        <p:nvSpPr>
          <p:cNvPr id="404575" name="Line 95"/>
          <p:cNvSpPr>
            <a:spLocks noChangeShapeType="1"/>
          </p:cNvSpPr>
          <p:nvPr/>
        </p:nvSpPr>
        <p:spPr bwMode="auto">
          <a:xfrm>
            <a:off x="2255838" y="3209925"/>
            <a:ext cx="1587" cy="173038"/>
          </a:xfrm>
          <a:prstGeom prst="line">
            <a:avLst/>
          </a:prstGeom>
          <a:noFill/>
          <a:ln w="9525" cap="rnd">
            <a:solidFill>
              <a:srgbClr val="000000"/>
            </a:solidFill>
            <a:round/>
            <a:headEnd/>
            <a:tailEnd/>
          </a:ln>
        </p:spPr>
        <p:txBody>
          <a:bodyPr/>
          <a:lstStyle/>
          <a:p>
            <a:endParaRPr lang="ru-RU"/>
          </a:p>
        </p:txBody>
      </p:sp>
      <p:sp>
        <p:nvSpPr>
          <p:cNvPr id="404576" name="Line 96"/>
          <p:cNvSpPr>
            <a:spLocks noChangeShapeType="1"/>
          </p:cNvSpPr>
          <p:nvPr/>
        </p:nvSpPr>
        <p:spPr bwMode="auto">
          <a:xfrm flipH="1">
            <a:off x="1738313" y="3209925"/>
            <a:ext cx="171450" cy="85725"/>
          </a:xfrm>
          <a:prstGeom prst="line">
            <a:avLst/>
          </a:prstGeom>
          <a:noFill/>
          <a:ln w="9525" cap="rnd">
            <a:solidFill>
              <a:srgbClr val="000000"/>
            </a:solidFill>
            <a:round/>
            <a:headEnd/>
            <a:tailEnd/>
          </a:ln>
        </p:spPr>
        <p:txBody>
          <a:bodyPr/>
          <a:lstStyle/>
          <a:p>
            <a:endParaRPr lang="ru-RU"/>
          </a:p>
        </p:txBody>
      </p:sp>
      <p:sp>
        <p:nvSpPr>
          <p:cNvPr id="404577" name="Line 97"/>
          <p:cNvSpPr>
            <a:spLocks noChangeShapeType="1"/>
          </p:cNvSpPr>
          <p:nvPr/>
        </p:nvSpPr>
        <p:spPr bwMode="auto">
          <a:xfrm flipV="1">
            <a:off x="2427288" y="2951163"/>
            <a:ext cx="258762" cy="85725"/>
          </a:xfrm>
          <a:prstGeom prst="line">
            <a:avLst/>
          </a:prstGeom>
          <a:noFill/>
          <a:ln w="9525" cap="rnd">
            <a:solidFill>
              <a:srgbClr val="000000"/>
            </a:solidFill>
            <a:round/>
            <a:headEnd/>
            <a:tailEnd/>
          </a:ln>
        </p:spPr>
        <p:txBody>
          <a:bodyPr/>
          <a:lstStyle/>
          <a:p>
            <a:endParaRPr lang="ru-RU"/>
          </a:p>
        </p:txBody>
      </p:sp>
      <p:sp>
        <p:nvSpPr>
          <p:cNvPr id="404578" name="Freeform 98"/>
          <p:cNvSpPr>
            <a:spLocks/>
          </p:cNvSpPr>
          <p:nvPr/>
        </p:nvSpPr>
        <p:spPr bwMode="auto">
          <a:xfrm>
            <a:off x="2686050" y="2951163"/>
            <a:ext cx="346075" cy="344487"/>
          </a:xfrm>
          <a:custGeom>
            <a:avLst/>
            <a:gdLst/>
            <a:ahLst/>
            <a:cxnLst>
              <a:cxn ang="0">
                <a:pos x="0" y="0"/>
              </a:cxn>
              <a:cxn ang="0">
                <a:pos x="0" y="217"/>
              </a:cxn>
              <a:cxn ang="0">
                <a:pos x="163" y="109"/>
              </a:cxn>
              <a:cxn ang="0">
                <a:pos x="218" y="0"/>
              </a:cxn>
            </a:cxnLst>
            <a:rect l="0" t="0" r="r" b="b"/>
            <a:pathLst>
              <a:path w="218" h="217">
                <a:moveTo>
                  <a:pt x="0" y="0"/>
                </a:moveTo>
                <a:lnTo>
                  <a:pt x="0" y="217"/>
                </a:lnTo>
                <a:lnTo>
                  <a:pt x="163" y="109"/>
                </a:lnTo>
                <a:lnTo>
                  <a:pt x="218" y="0"/>
                </a:lnTo>
              </a:path>
            </a:pathLst>
          </a:custGeom>
          <a:noFill/>
          <a:ln w="9525" cap="rnd">
            <a:solidFill>
              <a:srgbClr val="000000"/>
            </a:solidFill>
            <a:prstDash val="solid"/>
            <a:round/>
            <a:headEnd/>
            <a:tailEnd/>
          </a:ln>
        </p:spPr>
        <p:txBody>
          <a:bodyPr/>
          <a:lstStyle/>
          <a:p>
            <a:endParaRPr lang="ru-RU"/>
          </a:p>
        </p:txBody>
      </p:sp>
      <p:sp>
        <p:nvSpPr>
          <p:cNvPr id="404579" name="Freeform 99"/>
          <p:cNvSpPr>
            <a:spLocks/>
          </p:cNvSpPr>
          <p:nvPr/>
        </p:nvSpPr>
        <p:spPr bwMode="auto">
          <a:xfrm>
            <a:off x="2944813" y="3124200"/>
            <a:ext cx="173037" cy="258763"/>
          </a:xfrm>
          <a:custGeom>
            <a:avLst/>
            <a:gdLst/>
            <a:ahLst/>
            <a:cxnLst>
              <a:cxn ang="0">
                <a:pos x="0" y="0"/>
              </a:cxn>
              <a:cxn ang="0">
                <a:pos x="109" y="108"/>
              </a:cxn>
              <a:cxn ang="0">
                <a:pos x="55" y="163"/>
              </a:cxn>
            </a:cxnLst>
            <a:rect l="0" t="0" r="r" b="b"/>
            <a:pathLst>
              <a:path w="109" h="163">
                <a:moveTo>
                  <a:pt x="0" y="0"/>
                </a:moveTo>
                <a:lnTo>
                  <a:pt x="109" y="108"/>
                </a:lnTo>
                <a:lnTo>
                  <a:pt x="55" y="163"/>
                </a:lnTo>
              </a:path>
            </a:pathLst>
          </a:custGeom>
          <a:noFill/>
          <a:ln w="9525" cap="rnd">
            <a:solidFill>
              <a:srgbClr val="000000"/>
            </a:solidFill>
            <a:prstDash val="solid"/>
            <a:round/>
            <a:headEnd/>
            <a:tailEnd/>
          </a:ln>
        </p:spPr>
        <p:txBody>
          <a:bodyPr/>
          <a:lstStyle/>
          <a:p>
            <a:endParaRPr lang="ru-RU"/>
          </a:p>
        </p:txBody>
      </p:sp>
      <p:sp>
        <p:nvSpPr>
          <p:cNvPr id="404580" name="Freeform 100"/>
          <p:cNvSpPr>
            <a:spLocks/>
          </p:cNvSpPr>
          <p:nvPr/>
        </p:nvSpPr>
        <p:spPr bwMode="auto">
          <a:xfrm>
            <a:off x="3117850" y="2951163"/>
            <a:ext cx="173038" cy="344487"/>
          </a:xfrm>
          <a:custGeom>
            <a:avLst/>
            <a:gdLst/>
            <a:ahLst/>
            <a:cxnLst>
              <a:cxn ang="0">
                <a:pos x="0" y="217"/>
              </a:cxn>
              <a:cxn ang="0">
                <a:pos x="109" y="163"/>
              </a:cxn>
              <a:cxn ang="0">
                <a:pos x="109" y="54"/>
              </a:cxn>
              <a:cxn ang="0">
                <a:pos x="54" y="0"/>
              </a:cxn>
            </a:cxnLst>
            <a:rect l="0" t="0" r="r" b="b"/>
            <a:pathLst>
              <a:path w="109" h="217">
                <a:moveTo>
                  <a:pt x="0" y="217"/>
                </a:moveTo>
                <a:lnTo>
                  <a:pt x="109" y="163"/>
                </a:lnTo>
                <a:lnTo>
                  <a:pt x="109" y="54"/>
                </a:lnTo>
                <a:lnTo>
                  <a:pt x="54" y="0"/>
                </a:lnTo>
              </a:path>
            </a:pathLst>
          </a:custGeom>
          <a:noFill/>
          <a:ln w="9525" cap="rnd">
            <a:solidFill>
              <a:srgbClr val="000000"/>
            </a:solidFill>
            <a:prstDash val="solid"/>
            <a:round/>
            <a:headEnd/>
            <a:tailEnd/>
          </a:ln>
        </p:spPr>
        <p:txBody>
          <a:bodyPr/>
          <a:lstStyle/>
          <a:p>
            <a:endParaRPr lang="ru-RU"/>
          </a:p>
        </p:txBody>
      </p:sp>
      <p:sp>
        <p:nvSpPr>
          <p:cNvPr id="404581" name="Line 101"/>
          <p:cNvSpPr>
            <a:spLocks noChangeShapeType="1"/>
          </p:cNvSpPr>
          <p:nvPr/>
        </p:nvSpPr>
        <p:spPr bwMode="auto">
          <a:xfrm flipV="1">
            <a:off x="3290888" y="2951163"/>
            <a:ext cx="85725" cy="85725"/>
          </a:xfrm>
          <a:prstGeom prst="line">
            <a:avLst/>
          </a:prstGeom>
          <a:noFill/>
          <a:ln w="9525" cap="rnd">
            <a:solidFill>
              <a:srgbClr val="000000"/>
            </a:solidFill>
            <a:round/>
            <a:headEnd/>
            <a:tailEnd/>
          </a:ln>
        </p:spPr>
        <p:txBody>
          <a:bodyPr/>
          <a:lstStyle/>
          <a:p>
            <a:endParaRPr lang="ru-RU"/>
          </a:p>
        </p:txBody>
      </p:sp>
      <p:sp>
        <p:nvSpPr>
          <p:cNvPr id="404582" name="Freeform 102"/>
          <p:cNvSpPr>
            <a:spLocks/>
          </p:cNvSpPr>
          <p:nvPr/>
        </p:nvSpPr>
        <p:spPr bwMode="auto">
          <a:xfrm>
            <a:off x="3290888" y="2951163"/>
            <a:ext cx="258762" cy="344487"/>
          </a:xfrm>
          <a:custGeom>
            <a:avLst/>
            <a:gdLst/>
            <a:ahLst/>
            <a:cxnLst>
              <a:cxn ang="0">
                <a:pos x="163" y="0"/>
              </a:cxn>
              <a:cxn ang="0">
                <a:pos x="163" y="163"/>
              </a:cxn>
              <a:cxn ang="0">
                <a:pos x="54" y="217"/>
              </a:cxn>
              <a:cxn ang="0">
                <a:pos x="0" y="163"/>
              </a:cxn>
            </a:cxnLst>
            <a:rect l="0" t="0" r="r" b="b"/>
            <a:pathLst>
              <a:path w="163" h="217">
                <a:moveTo>
                  <a:pt x="163" y="0"/>
                </a:moveTo>
                <a:lnTo>
                  <a:pt x="163" y="163"/>
                </a:lnTo>
                <a:lnTo>
                  <a:pt x="54" y="217"/>
                </a:lnTo>
                <a:lnTo>
                  <a:pt x="0" y="163"/>
                </a:lnTo>
              </a:path>
            </a:pathLst>
          </a:custGeom>
          <a:noFill/>
          <a:ln w="9525" cap="rnd">
            <a:solidFill>
              <a:srgbClr val="000000"/>
            </a:solidFill>
            <a:prstDash val="solid"/>
            <a:round/>
            <a:headEnd/>
            <a:tailEnd/>
          </a:ln>
        </p:spPr>
        <p:txBody>
          <a:bodyPr/>
          <a:lstStyle/>
          <a:p>
            <a:endParaRPr lang="ru-RU"/>
          </a:p>
        </p:txBody>
      </p:sp>
      <p:sp>
        <p:nvSpPr>
          <p:cNvPr id="404583" name="Line 103"/>
          <p:cNvSpPr>
            <a:spLocks noChangeShapeType="1"/>
          </p:cNvSpPr>
          <p:nvPr/>
        </p:nvSpPr>
        <p:spPr bwMode="auto">
          <a:xfrm>
            <a:off x="3376613" y="3295650"/>
            <a:ext cx="1587" cy="87313"/>
          </a:xfrm>
          <a:prstGeom prst="line">
            <a:avLst/>
          </a:prstGeom>
          <a:noFill/>
          <a:ln w="9525" cap="rnd">
            <a:solidFill>
              <a:srgbClr val="000000"/>
            </a:solidFill>
            <a:round/>
            <a:headEnd/>
            <a:tailEnd/>
          </a:ln>
        </p:spPr>
        <p:txBody>
          <a:bodyPr/>
          <a:lstStyle/>
          <a:p>
            <a:endParaRPr lang="ru-RU"/>
          </a:p>
        </p:txBody>
      </p:sp>
      <p:sp>
        <p:nvSpPr>
          <p:cNvPr id="404584" name="Freeform 104"/>
          <p:cNvSpPr>
            <a:spLocks/>
          </p:cNvSpPr>
          <p:nvPr/>
        </p:nvSpPr>
        <p:spPr bwMode="auto">
          <a:xfrm>
            <a:off x="3549650" y="2951163"/>
            <a:ext cx="258763" cy="258762"/>
          </a:xfrm>
          <a:custGeom>
            <a:avLst/>
            <a:gdLst/>
            <a:ahLst/>
            <a:cxnLst>
              <a:cxn ang="0">
                <a:pos x="0" y="163"/>
              </a:cxn>
              <a:cxn ang="0">
                <a:pos x="163" y="109"/>
              </a:cxn>
              <a:cxn ang="0">
                <a:pos x="108" y="0"/>
              </a:cxn>
            </a:cxnLst>
            <a:rect l="0" t="0" r="r" b="b"/>
            <a:pathLst>
              <a:path w="163" h="163">
                <a:moveTo>
                  <a:pt x="0" y="163"/>
                </a:moveTo>
                <a:lnTo>
                  <a:pt x="163" y="109"/>
                </a:lnTo>
                <a:lnTo>
                  <a:pt x="108" y="0"/>
                </a:lnTo>
              </a:path>
            </a:pathLst>
          </a:custGeom>
          <a:noFill/>
          <a:ln w="9525" cap="rnd">
            <a:solidFill>
              <a:srgbClr val="000000"/>
            </a:solidFill>
            <a:prstDash val="solid"/>
            <a:round/>
            <a:headEnd/>
            <a:tailEnd/>
          </a:ln>
        </p:spPr>
        <p:txBody>
          <a:bodyPr/>
          <a:lstStyle/>
          <a:p>
            <a:endParaRPr lang="ru-RU"/>
          </a:p>
        </p:txBody>
      </p:sp>
      <p:sp>
        <p:nvSpPr>
          <p:cNvPr id="404585" name="Line 105"/>
          <p:cNvSpPr>
            <a:spLocks noChangeShapeType="1"/>
          </p:cNvSpPr>
          <p:nvPr/>
        </p:nvSpPr>
        <p:spPr bwMode="auto">
          <a:xfrm>
            <a:off x="3808413" y="3124200"/>
            <a:ext cx="85725" cy="85725"/>
          </a:xfrm>
          <a:prstGeom prst="line">
            <a:avLst/>
          </a:prstGeom>
          <a:noFill/>
          <a:ln w="9525" cap="rnd">
            <a:solidFill>
              <a:srgbClr val="000000"/>
            </a:solidFill>
            <a:round/>
            <a:headEnd/>
            <a:tailEnd/>
          </a:ln>
        </p:spPr>
        <p:txBody>
          <a:bodyPr/>
          <a:lstStyle/>
          <a:p>
            <a:endParaRPr lang="ru-RU"/>
          </a:p>
        </p:txBody>
      </p:sp>
      <p:sp>
        <p:nvSpPr>
          <p:cNvPr id="404586" name="Freeform 106"/>
          <p:cNvSpPr>
            <a:spLocks/>
          </p:cNvSpPr>
          <p:nvPr/>
        </p:nvSpPr>
        <p:spPr bwMode="auto">
          <a:xfrm>
            <a:off x="3979863" y="2671763"/>
            <a:ext cx="144462" cy="258762"/>
          </a:xfrm>
          <a:custGeom>
            <a:avLst/>
            <a:gdLst/>
            <a:ahLst/>
            <a:cxnLst>
              <a:cxn ang="0">
                <a:pos x="0" y="0"/>
              </a:cxn>
              <a:cxn ang="0">
                <a:pos x="400" y="120"/>
              </a:cxn>
              <a:cxn ang="0">
                <a:pos x="400" y="600"/>
              </a:cxn>
              <a:cxn ang="0">
                <a:pos x="800" y="720"/>
              </a:cxn>
              <a:cxn ang="0">
                <a:pos x="400" y="840"/>
              </a:cxn>
              <a:cxn ang="0">
                <a:pos x="400" y="1320"/>
              </a:cxn>
              <a:cxn ang="0">
                <a:pos x="0" y="1440"/>
              </a:cxn>
            </a:cxnLst>
            <a:rect l="0" t="0" r="r" b="b"/>
            <a:pathLst>
              <a:path w="800" h="1440">
                <a:moveTo>
                  <a:pt x="0" y="0"/>
                </a:moveTo>
                <a:cubicBezTo>
                  <a:pt x="221" y="0"/>
                  <a:pt x="400" y="54"/>
                  <a:pt x="400" y="120"/>
                </a:cubicBezTo>
                <a:lnTo>
                  <a:pt x="400" y="600"/>
                </a:lnTo>
                <a:cubicBezTo>
                  <a:pt x="400" y="667"/>
                  <a:pt x="580" y="720"/>
                  <a:pt x="800" y="720"/>
                </a:cubicBezTo>
                <a:cubicBezTo>
                  <a:pt x="580" y="720"/>
                  <a:pt x="400" y="774"/>
                  <a:pt x="400" y="840"/>
                </a:cubicBezTo>
                <a:lnTo>
                  <a:pt x="400" y="1320"/>
                </a:lnTo>
                <a:cubicBezTo>
                  <a:pt x="400" y="1387"/>
                  <a:pt x="221" y="1440"/>
                  <a:pt x="0" y="1440"/>
                </a:cubicBezTo>
              </a:path>
            </a:pathLst>
          </a:custGeom>
          <a:noFill/>
          <a:ln w="9525" cap="rnd">
            <a:solidFill>
              <a:srgbClr val="000000"/>
            </a:solidFill>
            <a:prstDash val="solid"/>
            <a:round/>
            <a:headEnd/>
            <a:tailEnd/>
          </a:ln>
        </p:spPr>
        <p:txBody>
          <a:bodyPr/>
          <a:lstStyle/>
          <a:p>
            <a:endParaRPr lang="ru-RU"/>
          </a:p>
        </p:txBody>
      </p:sp>
      <p:grpSp>
        <p:nvGrpSpPr>
          <p:cNvPr id="24" name="Group 109"/>
          <p:cNvGrpSpPr>
            <a:grpSpLocks/>
          </p:cNvGrpSpPr>
          <p:nvPr/>
        </p:nvGrpSpPr>
        <p:grpSpPr bwMode="auto">
          <a:xfrm>
            <a:off x="4411663" y="2163763"/>
            <a:ext cx="3881437" cy="776287"/>
            <a:chOff x="2779" y="1363"/>
            <a:chExt cx="2445" cy="489"/>
          </a:xfrm>
        </p:grpSpPr>
        <p:sp>
          <p:nvSpPr>
            <p:cNvPr id="404587" name="Rectangle 107"/>
            <p:cNvSpPr>
              <a:spLocks noChangeArrowheads="1"/>
            </p:cNvSpPr>
            <p:nvPr/>
          </p:nvSpPr>
          <p:spPr bwMode="auto">
            <a:xfrm>
              <a:off x="2779" y="1363"/>
              <a:ext cx="2445" cy="489"/>
            </a:xfrm>
            <a:prstGeom prst="rect">
              <a:avLst/>
            </a:prstGeom>
            <a:solidFill>
              <a:srgbClr val="FFFFFF"/>
            </a:solidFill>
            <a:ln w="9525">
              <a:noFill/>
              <a:miter lim="800000"/>
              <a:headEnd/>
              <a:tailEnd/>
            </a:ln>
          </p:spPr>
          <p:txBody>
            <a:bodyPr/>
            <a:lstStyle/>
            <a:p>
              <a:endParaRPr lang="ru-RU"/>
            </a:p>
          </p:txBody>
        </p:sp>
        <p:sp>
          <p:nvSpPr>
            <p:cNvPr id="404588" name="Rectangle 108"/>
            <p:cNvSpPr>
              <a:spLocks noChangeArrowheads="1"/>
            </p:cNvSpPr>
            <p:nvPr/>
          </p:nvSpPr>
          <p:spPr bwMode="auto">
            <a:xfrm>
              <a:off x="2779" y="1363"/>
              <a:ext cx="2445" cy="489"/>
            </a:xfrm>
            <a:prstGeom prst="rect">
              <a:avLst/>
            </a:prstGeom>
            <a:noFill/>
            <a:ln w="9525" cap="rnd">
              <a:solidFill>
                <a:srgbClr val="000000"/>
              </a:solidFill>
              <a:miter lim="800000"/>
              <a:headEnd/>
              <a:tailEnd/>
            </a:ln>
          </p:spPr>
          <p:txBody>
            <a:bodyPr/>
            <a:lstStyle/>
            <a:p>
              <a:endParaRPr lang="ru-RU"/>
            </a:p>
          </p:txBody>
        </p:sp>
      </p:grpSp>
      <p:sp>
        <p:nvSpPr>
          <p:cNvPr id="404590" name="Rectangle 110"/>
          <p:cNvSpPr>
            <a:spLocks noChangeArrowheads="1"/>
          </p:cNvSpPr>
          <p:nvPr/>
        </p:nvSpPr>
        <p:spPr bwMode="auto">
          <a:xfrm>
            <a:off x="4500563" y="2205038"/>
            <a:ext cx="3836987" cy="228600"/>
          </a:xfrm>
          <a:prstGeom prst="rect">
            <a:avLst/>
          </a:prstGeom>
          <a:noFill/>
          <a:ln w="9525">
            <a:noFill/>
            <a:miter lim="800000"/>
            <a:headEnd/>
            <a:tailEnd/>
          </a:ln>
        </p:spPr>
        <p:txBody>
          <a:bodyPr wrap="none" lIns="0" tIns="0" rIns="0" bIns="0">
            <a:spAutoFit/>
          </a:bodyPr>
          <a:lstStyle/>
          <a:p>
            <a:r>
              <a:rPr lang="ru-RU" sz="1200">
                <a:solidFill>
                  <a:srgbClr val="000000"/>
                </a:solidFill>
                <a:latin typeface="Arial" charset="0"/>
              </a:rPr>
              <a:t>Азотированный слой толщиной ~ 0.002-0.004 дюйма.</a:t>
            </a:r>
            <a:r>
              <a:rPr lang="ru-RU" sz="1500">
                <a:solidFill>
                  <a:srgbClr val="000000"/>
                </a:solidFill>
                <a:latin typeface="Arial" charset="0"/>
              </a:rPr>
              <a:t> </a:t>
            </a:r>
          </a:p>
        </p:txBody>
      </p:sp>
      <p:sp>
        <p:nvSpPr>
          <p:cNvPr id="404592" name="Rectangle 112"/>
          <p:cNvSpPr>
            <a:spLocks noChangeArrowheads="1"/>
          </p:cNvSpPr>
          <p:nvPr/>
        </p:nvSpPr>
        <p:spPr bwMode="auto">
          <a:xfrm>
            <a:off x="6804025" y="1196975"/>
            <a:ext cx="52388" cy="228600"/>
          </a:xfrm>
          <a:prstGeom prst="rect">
            <a:avLst/>
          </a:prstGeom>
          <a:noFill/>
          <a:ln w="9525">
            <a:noFill/>
            <a:miter lim="800000"/>
            <a:headEnd/>
            <a:tailEnd/>
          </a:ln>
        </p:spPr>
        <p:txBody>
          <a:bodyPr wrap="none" lIns="0" tIns="0" rIns="0" bIns="0">
            <a:spAutoFit/>
          </a:bodyPr>
          <a:lstStyle/>
          <a:p>
            <a:r>
              <a:rPr lang="ru-RU" sz="1500">
                <a:solidFill>
                  <a:srgbClr val="000000"/>
                </a:solidFill>
                <a:latin typeface="Arial" charset="0"/>
              </a:rPr>
              <a:t> </a:t>
            </a:r>
            <a:endParaRPr lang="ru-RU"/>
          </a:p>
        </p:txBody>
      </p:sp>
      <p:sp>
        <p:nvSpPr>
          <p:cNvPr id="404593" name="Rectangle 113"/>
          <p:cNvSpPr>
            <a:spLocks noChangeArrowheads="1"/>
          </p:cNvSpPr>
          <p:nvPr/>
        </p:nvSpPr>
        <p:spPr bwMode="auto">
          <a:xfrm>
            <a:off x="4502150" y="2441575"/>
            <a:ext cx="3381375" cy="182563"/>
          </a:xfrm>
          <a:prstGeom prst="rect">
            <a:avLst/>
          </a:prstGeom>
          <a:noFill/>
          <a:ln w="9525">
            <a:noFill/>
            <a:miter lim="800000"/>
            <a:headEnd/>
            <a:tailEnd/>
          </a:ln>
        </p:spPr>
        <p:txBody>
          <a:bodyPr wrap="none" lIns="0" tIns="0" rIns="0" bIns="0">
            <a:spAutoFit/>
          </a:bodyPr>
          <a:lstStyle/>
          <a:p>
            <a:r>
              <a:rPr lang="ru-RU" sz="1200">
                <a:solidFill>
                  <a:srgbClr val="000000"/>
                </a:solidFill>
                <a:latin typeface="Arial" charset="0"/>
              </a:rPr>
              <a:t>Cr(C,N) выделяется, истощение содержания Cr</a:t>
            </a:r>
          </a:p>
        </p:txBody>
      </p:sp>
      <p:sp>
        <p:nvSpPr>
          <p:cNvPr id="404594" name="Rectangle 114"/>
          <p:cNvSpPr>
            <a:spLocks noChangeArrowheads="1"/>
          </p:cNvSpPr>
          <p:nvPr/>
        </p:nvSpPr>
        <p:spPr bwMode="auto">
          <a:xfrm>
            <a:off x="4502150" y="2659063"/>
            <a:ext cx="3048000" cy="182562"/>
          </a:xfrm>
          <a:prstGeom prst="rect">
            <a:avLst/>
          </a:prstGeom>
          <a:noFill/>
          <a:ln w="9525">
            <a:noFill/>
            <a:miter lim="800000"/>
            <a:headEnd/>
            <a:tailEnd/>
          </a:ln>
        </p:spPr>
        <p:txBody>
          <a:bodyPr wrap="none" lIns="0" tIns="0" rIns="0" bIns="0">
            <a:spAutoFit/>
          </a:bodyPr>
          <a:lstStyle/>
          <a:p>
            <a:r>
              <a:rPr lang="ru-RU" sz="1200">
                <a:solidFill>
                  <a:srgbClr val="000000"/>
                </a:solidFill>
                <a:latin typeface="Arial" charset="0"/>
              </a:rPr>
              <a:t>делает металл восприимчивым к коррозии</a:t>
            </a:r>
            <a:endParaRPr lang="ru-RU" sz="1200"/>
          </a:p>
        </p:txBody>
      </p:sp>
      <p:sp>
        <p:nvSpPr>
          <p:cNvPr id="404595" name="Rectangle 115"/>
          <p:cNvSpPr>
            <a:spLocks noChangeArrowheads="1"/>
          </p:cNvSpPr>
          <p:nvPr/>
        </p:nvSpPr>
        <p:spPr bwMode="auto">
          <a:xfrm>
            <a:off x="7388225" y="2659063"/>
            <a:ext cx="52388" cy="228600"/>
          </a:xfrm>
          <a:prstGeom prst="rect">
            <a:avLst/>
          </a:prstGeom>
          <a:noFill/>
          <a:ln w="9525">
            <a:noFill/>
            <a:miter lim="800000"/>
            <a:headEnd/>
            <a:tailEnd/>
          </a:ln>
        </p:spPr>
        <p:txBody>
          <a:bodyPr wrap="none" lIns="0" tIns="0" rIns="0" bIns="0">
            <a:spAutoFit/>
          </a:bodyPr>
          <a:lstStyle/>
          <a:p>
            <a:r>
              <a:rPr lang="ru-RU" sz="1500">
                <a:solidFill>
                  <a:srgbClr val="000000"/>
                </a:solidFill>
                <a:latin typeface="Arial" charset="0"/>
              </a:rPr>
              <a:t> </a:t>
            </a:r>
            <a:endParaRPr lang="ru-RU"/>
          </a:p>
        </p:txBody>
      </p:sp>
      <p:sp>
        <p:nvSpPr>
          <p:cNvPr id="404596" name="Freeform 116"/>
          <p:cNvSpPr>
            <a:spLocks/>
          </p:cNvSpPr>
          <p:nvPr/>
        </p:nvSpPr>
        <p:spPr bwMode="auto">
          <a:xfrm>
            <a:off x="3979863" y="2930525"/>
            <a:ext cx="173037" cy="862013"/>
          </a:xfrm>
          <a:custGeom>
            <a:avLst/>
            <a:gdLst/>
            <a:ahLst/>
            <a:cxnLst>
              <a:cxn ang="0">
                <a:pos x="0" y="0"/>
              </a:cxn>
              <a:cxn ang="0">
                <a:pos x="480" y="400"/>
              </a:cxn>
              <a:cxn ang="0">
                <a:pos x="480" y="2000"/>
              </a:cxn>
              <a:cxn ang="0">
                <a:pos x="960" y="2400"/>
              </a:cxn>
              <a:cxn ang="0">
                <a:pos x="480" y="2800"/>
              </a:cxn>
              <a:cxn ang="0">
                <a:pos x="480" y="4400"/>
              </a:cxn>
              <a:cxn ang="0">
                <a:pos x="0" y="4800"/>
              </a:cxn>
            </a:cxnLst>
            <a:rect l="0" t="0" r="r" b="b"/>
            <a:pathLst>
              <a:path w="960" h="4800">
                <a:moveTo>
                  <a:pt x="0" y="0"/>
                </a:moveTo>
                <a:cubicBezTo>
                  <a:pt x="266" y="0"/>
                  <a:pt x="480" y="180"/>
                  <a:pt x="480" y="400"/>
                </a:cubicBezTo>
                <a:lnTo>
                  <a:pt x="480" y="2000"/>
                </a:lnTo>
                <a:cubicBezTo>
                  <a:pt x="480" y="2221"/>
                  <a:pt x="695" y="2400"/>
                  <a:pt x="960" y="2400"/>
                </a:cubicBezTo>
                <a:cubicBezTo>
                  <a:pt x="695" y="2400"/>
                  <a:pt x="480" y="2580"/>
                  <a:pt x="480" y="2800"/>
                </a:cubicBezTo>
                <a:lnTo>
                  <a:pt x="480" y="4400"/>
                </a:lnTo>
                <a:cubicBezTo>
                  <a:pt x="480" y="4621"/>
                  <a:pt x="266" y="4800"/>
                  <a:pt x="0" y="4800"/>
                </a:cubicBezTo>
              </a:path>
            </a:pathLst>
          </a:custGeom>
          <a:noFill/>
          <a:ln w="9525" cap="rnd">
            <a:solidFill>
              <a:srgbClr val="000000"/>
            </a:solidFill>
            <a:prstDash val="solid"/>
            <a:round/>
            <a:headEnd/>
            <a:tailEnd/>
          </a:ln>
        </p:spPr>
        <p:txBody>
          <a:bodyPr/>
          <a:lstStyle/>
          <a:p>
            <a:endParaRPr lang="ru-RU"/>
          </a:p>
        </p:txBody>
      </p:sp>
      <p:grpSp>
        <p:nvGrpSpPr>
          <p:cNvPr id="25" name="Group 119"/>
          <p:cNvGrpSpPr>
            <a:grpSpLocks/>
          </p:cNvGrpSpPr>
          <p:nvPr/>
        </p:nvGrpSpPr>
        <p:grpSpPr bwMode="auto">
          <a:xfrm>
            <a:off x="4411663" y="3113088"/>
            <a:ext cx="3881437" cy="776287"/>
            <a:chOff x="2779" y="1961"/>
            <a:chExt cx="2445" cy="489"/>
          </a:xfrm>
        </p:grpSpPr>
        <p:sp>
          <p:nvSpPr>
            <p:cNvPr id="404597" name="Rectangle 117"/>
            <p:cNvSpPr>
              <a:spLocks noChangeArrowheads="1"/>
            </p:cNvSpPr>
            <p:nvPr/>
          </p:nvSpPr>
          <p:spPr bwMode="auto">
            <a:xfrm>
              <a:off x="2779" y="1961"/>
              <a:ext cx="2445" cy="489"/>
            </a:xfrm>
            <a:prstGeom prst="rect">
              <a:avLst/>
            </a:prstGeom>
            <a:solidFill>
              <a:srgbClr val="FFFFFF"/>
            </a:solidFill>
            <a:ln w="9525">
              <a:noFill/>
              <a:miter lim="800000"/>
              <a:headEnd/>
              <a:tailEnd/>
            </a:ln>
          </p:spPr>
          <p:txBody>
            <a:bodyPr/>
            <a:lstStyle/>
            <a:p>
              <a:endParaRPr lang="ru-RU"/>
            </a:p>
          </p:txBody>
        </p:sp>
        <p:sp>
          <p:nvSpPr>
            <p:cNvPr id="404598" name="Rectangle 118"/>
            <p:cNvSpPr>
              <a:spLocks noChangeArrowheads="1"/>
            </p:cNvSpPr>
            <p:nvPr/>
          </p:nvSpPr>
          <p:spPr bwMode="auto">
            <a:xfrm>
              <a:off x="2779" y="1961"/>
              <a:ext cx="2445" cy="489"/>
            </a:xfrm>
            <a:prstGeom prst="rect">
              <a:avLst/>
            </a:prstGeom>
            <a:noFill/>
            <a:ln w="9525" cap="rnd">
              <a:solidFill>
                <a:srgbClr val="000000"/>
              </a:solidFill>
              <a:miter lim="800000"/>
              <a:headEnd/>
              <a:tailEnd/>
            </a:ln>
          </p:spPr>
          <p:txBody>
            <a:bodyPr/>
            <a:lstStyle/>
            <a:p>
              <a:endParaRPr lang="ru-RU"/>
            </a:p>
          </p:txBody>
        </p:sp>
      </p:grpSp>
      <p:sp>
        <p:nvSpPr>
          <p:cNvPr id="404600" name="Rectangle 120"/>
          <p:cNvSpPr>
            <a:spLocks noChangeArrowheads="1"/>
          </p:cNvSpPr>
          <p:nvPr/>
        </p:nvSpPr>
        <p:spPr bwMode="auto">
          <a:xfrm>
            <a:off x="4500563" y="3141663"/>
            <a:ext cx="3481387" cy="228600"/>
          </a:xfrm>
          <a:prstGeom prst="rect">
            <a:avLst/>
          </a:prstGeom>
          <a:noFill/>
          <a:ln w="9525">
            <a:noFill/>
            <a:miter lim="800000"/>
            <a:headEnd/>
            <a:tailEnd/>
          </a:ln>
        </p:spPr>
        <p:txBody>
          <a:bodyPr wrap="none" lIns="0" tIns="0" rIns="0" bIns="0">
            <a:spAutoFit/>
          </a:bodyPr>
          <a:lstStyle/>
          <a:p>
            <a:r>
              <a:rPr lang="ru-RU" sz="1200">
                <a:solidFill>
                  <a:srgbClr val="000000"/>
                </a:solidFill>
                <a:latin typeface="Arial" charset="0"/>
              </a:rPr>
              <a:t>Металл под азотированным слоем может иметь</a:t>
            </a:r>
            <a:r>
              <a:rPr lang="ru-RU" sz="1500">
                <a:solidFill>
                  <a:srgbClr val="000000"/>
                </a:solidFill>
                <a:latin typeface="Arial" charset="0"/>
              </a:rPr>
              <a:t> </a:t>
            </a:r>
            <a:endParaRPr lang="ru-RU"/>
          </a:p>
        </p:txBody>
      </p:sp>
      <p:sp>
        <p:nvSpPr>
          <p:cNvPr id="404602" name="Rectangle 122"/>
          <p:cNvSpPr>
            <a:spLocks noChangeArrowheads="1"/>
          </p:cNvSpPr>
          <p:nvPr/>
        </p:nvSpPr>
        <p:spPr bwMode="auto">
          <a:xfrm>
            <a:off x="4502150" y="3389313"/>
            <a:ext cx="3233738" cy="365125"/>
          </a:xfrm>
          <a:prstGeom prst="rect">
            <a:avLst/>
          </a:prstGeom>
          <a:noFill/>
          <a:ln w="9525">
            <a:noFill/>
            <a:miter lim="800000"/>
            <a:headEnd/>
            <a:tailEnd/>
          </a:ln>
        </p:spPr>
        <p:txBody>
          <a:bodyPr wrap="none" lIns="0" tIns="0" rIns="0" bIns="0">
            <a:spAutoFit/>
          </a:bodyPr>
          <a:lstStyle/>
          <a:p>
            <a:r>
              <a:rPr lang="ru-RU" sz="1200">
                <a:solidFill>
                  <a:srgbClr val="000000"/>
                </a:solidFill>
                <a:latin typeface="Arial" charset="0"/>
              </a:rPr>
              <a:t>нестабильные характеристики в зависимости</a:t>
            </a:r>
          </a:p>
          <a:p>
            <a:r>
              <a:rPr lang="ru-RU" sz="1200">
                <a:solidFill>
                  <a:srgbClr val="000000"/>
                </a:solidFill>
                <a:latin typeface="Arial" charset="0"/>
              </a:rPr>
              <a:t>от времени и температуры азотирования</a:t>
            </a:r>
          </a:p>
        </p:txBody>
      </p:sp>
      <p:sp>
        <p:nvSpPr>
          <p:cNvPr id="404604" name="Rectangle 124"/>
          <p:cNvSpPr>
            <a:spLocks noChangeArrowheads="1"/>
          </p:cNvSpPr>
          <p:nvPr/>
        </p:nvSpPr>
        <p:spPr bwMode="auto">
          <a:xfrm>
            <a:off x="5227638" y="3608388"/>
            <a:ext cx="52387" cy="228600"/>
          </a:xfrm>
          <a:prstGeom prst="rect">
            <a:avLst/>
          </a:prstGeom>
          <a:noFill/>
          <a:ln w="9525">
            <a:noFill/>
            <a:miter lim="800000"/>
            <a:headEnd/>
            <a:tailEnd/>
          </a:ln>
        </p:spPr>
        <p:txBody>
          <a:bodyPr wrap="none" lIns="0" tIns="0" rIns="0" bIns="0">
            <a:spAutoFit/>
          </a:bodyPr>
          <a:lstStyle/>
          <a:p>
            <a:r>
              <a:rPr lang="ru-RU" sz="1500">
                <a:solidFill>
                  <a:srgbClr val="000000"/>
                </a:solidFill>
                <a:latin typeface="Arial" charset="0"/>
              </a:rPr>
              <a:t> </a:t>
            </a:r>
            <a:endParaRPr lang="ru-RU"/>
          </a:p>
        </p:txBody>
      </p:sp>
      <p:grpSp>
        <p:nvGrpSpPr>
          <p:cNvPr id="26" name="Group 127"/>
          <p:cNvGrpSpPr>
            <a:grpSpLocks/>
          </p:cNvGrpSpPr>
          <p:nvPr/>
        </p:nvGrpSpPr>
        <p:grpSpPr bwMode="auto">
          <a:xfrm>
            <a:off x="444500" y="4838700"/>
            <a:ext cx="3276600" cy="171450"/>
            <a:chOff x="280" y="3048"/>
            <a:chExt cx="2064" cy="108"/>
          </a:xfrm>
        </p:grpSpPr>
        <p:sp>
          <p:nvSpPr>
            <p:cNvPr id="404605" name="Rectangle 125"/>
            <p:cNvSpPr>
              <a:spLocks noChangeArrowheads="1"/>
            </p:cNvSpPr>
            <p:nvPr/>
          </p:nvSpPr>
          <p:spPr bwMode="auto">
            <a:xfrm>
              <a:off x="280" y="3048"/>
              <a:ext cx="2064" cy="108"/>
            </a:xfrm>
            <a:prstGeom prst="rect">
              <a:avLst/>
            </a:prstGeom>
            <a:solidFill>
              <a:srgbClr val="00FF00"/>
            </a:solidFill>
            <a:ln w="9525">
              <a:noFill/>
              <a:miter lim="800000"/>
              <a:headEnd/>
              <a:tailEnd/>
            </a:ln>
          </p:spPr>
          <p:txBody>
            <a:bodyPr/>
            <a:lstStyle/>
            <a:p>
              <a:endParaRPr lang="ru-RU"/>
            </a:p>
          </p:txBody>
        </p:sp>
        <p:sp>
          <p:nvSpPr>
            <p:cNvPr id="404606" name="Rectangle 126"/>
            <p:cNvSpPr>
              <a:spLocks noChangeArrowheads="1"/>
            </p:cNvSpPr>
            <p:nvPr/>
          </p:nvSpPr>
          <p:spPr bwMode="auto">
            <a:xfrm>
              <a:off x="280" y="3048"/>
              <a:ext cx="2064" cy="108"/>
            </a:xfrm>
            <a:prstGeom prst="rect">
              <a:avLst/>
            </a:prstGeom>
            <a:noFill/>
            <a:ln w="9525" cap="rnd">
              <a:solidFill>
                <a:srgbClr val="000000"/>
              </a:solidFill>
              <a:miter lim="800000"/>
              <a:headEnd/>
              <a:tailEnd/>
            </a:ln>
          </p:spPr>
          <p:txBody>
            <a:bodyPr/>
            <a:lstStyle/>
            <a:p>
              <a:endParaRPr lang="ru-RU"/>
            </a:p>
          </p:txBody>
        </p:sp>
      </p:grpSp>
      <p:grpSp>
        <p:nvGrpSpPr>
          <p:cNvPr id="27" name="Group 130"/>
          <p:cNvGrpSpPr>
            <a:grpSpLocks/>
          </p:cNvGrpSpPr>
          <p:nvPr/>
        </p:nvGrpSpPr>
        <p:grpSpPr bwMode="auto">
          <a:xfrm>
            <a:off x="357188" y="5010150"/>
            <a:ext cx="3451225" cy="1122363"/>
            <a:chOff x="225" y="3156"/>
            <a:chExt cx="2174" cy="707"/>
          </a:xfrm>
        </p:grpSpPr>
        <p:sp>
          <p:nvSpPr>
            <p:cNvPr id="404608" name="Freeform 128"/>
            <p:cNvSpPr>
              <a:spLocks/>
            </p:cNvSpPr>
            <p:nvPr/>
          </p:nvSpPr>
          <p:spPr bwMode="auto">
            <a:xfrm>
              <a:off x="225" y="3156"/>
              <a:ext cx="2174" cy="707"/>
            </a:xfrm>
            <a:custGeom>
              <a:avLst/>
              <a:gdLst/>
              <a:ahLst/>
              <a:cxnLst>
                <a:cxn ang="0">
                  <a:pos x="2119" y="0"/>
                </a:cxn>
                <a:cxn ang="0">
                  <a:pos x="2174" y="163"/>
                </a:cxn>
                <a:cxn ang="0">
                  <a:pos x="2065" y="326"/>
                </a:cxn>
                <a:cxn ang="0">
                  <a:pos x="2174" y="544"/>
                </a:cxn>
                <a:cxn ang="0">
                  <a:pos x="2065" y="652"/>
                </a:cxn>
                <a:cxn ang="0">
                  <a:pos x="1902" y="598"/>
                </a:cxn>
                <a:cxn ang="0">
                  <a:pos x="1739" y="707"/>
                </a:cxn>
                <a:cxn ang="0">
                  <a:pos x="1576" y="544"/>
                </a:cxn>
                <a:cxn ang="0">
                  <a:pos x="1413" y="652"/>
                </a:cxn>
                <a:cxn ang="0">
                  <a:pos x="1250" y="489"/>
                </a:cxn>
                <a:cxn ang="0">
                  <a:pos x="1087" y="598"/>
                </a:cxn>
                <a:cxn ang="0">
                  <a:pos x="924" y="435"/>
                </a:cxn>
                <a:cxn ang="0">
                  <a:pos x="761" y="598"/>
                </a:cxn>
                <a:cxn ang="0">
                  <a:pos x="598" y="435"/>
                </a:cxn>
                <a:cxn ang="0">
                  <a:pos x="435" y="598"/>
                </a:cxn>
                <a:cxn ang="0">
                  <a:pos x="218" y="435"/>
                </a:cxn>
                <a:cxn ang="0">
                  <a:pos x="55" y="598"/>
                </a:cxn>
                <a:cxn ang="0">
                  <a:pos x="0" y="381"/>
                </a:cxn>
                <a:cxn ang="0">
                  <a:pos x="109" y="218"/>
                </a:cxn>
                <a:cxn ang="0">
                  <a:pos x="55" y="0"/>
                </a:cxn>
                <a:cxn ang="0">
                  <a:pos x="2119" y="0"/>
                </a:cxn>
              </a:cxnLst>
              <a:rect l="0" t="0" r="r" b="b"/>
              <a:pathLst>
                <a:path w="2174" h="707">
                  <a:moveTo>
                    <a:pt x="2119" y="0"/>
                  </a:moveTo>
                  <a:lnTo>
                    <a:pt x="2174" y="163"/>
                  </a:lnTo>
                  <a:lnTo>
                    <a:pt x="2065" y="326"/>
                  </a:lnTo>
                  <a:lnTo>
                    <a:pt x="2174" y="544"/>
                  </a:lnTo>
                  <a:lnTo>
                    <a:pt x="2065" y="652"/>
                  </a:lnTo>
                  <a:lnTo>
                    <a:pt x="1902" y="598"/>
                  </a:lnTo>
                  <a:lnTo>
                    <a:pt x="1739" y="707"/>
                  </a:lnTo>
                  <a:lnTo>
                    <a:pt x="1576" y="544"/>
                  </a:lnTo>
                  <a:lnTo>
                    <a:pt x="1413" y="652"/>
                  </a:lnTo>
                  <a:lnTo>
                    <a:pt x="1250" y="489"/>
                  </a:lnTo>
                  <a:lnTo>
                    <a:pt x="1087" y="598"/>
                  </a:lnTo>
                  <a:lnTo>
                    <a:pt x="924" y="435"/>
                  </a:lnTo>
                  <a:lnTo>
                    <a:pt x="761" y="598"/>
                  </a:lnTo>
                  <a:lnTo>
                    <a:pt x="598" y="435"/>
                  </a:lnTo>
                  <a:lnTo>
                    <a:pt x="435" y="598"/>
                  </a:lnTo>
                  <a:lnTo>
                    <a:pt x="218" y="435"/>
                  </a:lnTo>
                  <a:lnTo>
                    <a:pt x="55" y="598"/>
                  </a:lnTo>
                  <a:lnTo>
                    <a:pt x="0" y="381"/>
                  </a:lnTo>
                  <a:lnTo>
                    <a:pt x="109" y="218"/>
                  </a:lnTo>
                  <a:lnTo>
                    <a:pt x="55" y="0"/>
                  </a:lnTo>
                  <a:lnTo>
                    <a:pt x="2119" y="0"/>
                  </a:lnTo>
                  <a:close/>
                </a:path>
              </a:pathLst>
            </a:custGeom>
            <a:solidFill>
              <a:srgbClr val="00CCFF"/>
            </a:solidFill>
            <a:ln w="9525">
              <a:noFill/>
              <a:round/>
              <a:headEnd/>
              <a:tailEnd/>
            </a:ln>
          </p:spPr>
          <p:txBody>
            <a:bodyPr/>
            <a:lstStyle/>
            <a:p>
              <a:endParaRPr lang="ru-RU"/>
            </a:p>
          </p:txBody>
        </p:sp>
        <p:sp>
          <p:nvSpPr>
            <p:cNvPr id="404609" name="Freeform 129"/>
            <p:cNvSpPr>
              <a:spLocks/>
            </p:cNvSpPr>
            <p:nvPr/>
          </p:nvSpPr>
          <p:spPr bwMode="auto">
            <a:xfrm>
              <a:off x="225" y="3156"/>
              <a:ext cx="2174" cy="707"/>
            </a:xfrm>
            <a:custGeom>
              <a:avLst/>
              <a:gdLst/>
              <a:ahLst/>
              <a:cxnLst>
                <a:cxn ang="0">
                  <a:pos x="2119" y="0"/>
                </a:cxn>
                <a:cxn ang="0">
                  <a:pos x="2174" y="163"/>
                </a:cxn>
                <a:cxn ang="0">
                  <a:pos x="2065" y="326"/>
                </a:cxn>
                <a:cxn ang="0">
                  <a:pos x="2174" y="544"/>
                </a:cxn>
                <a:cxn ang="0">
                  <a:pos x="2065" y="652"/>
                </a:cxn>
                <a:cxn ang="0">
                  <a:pos x="1902" y="598"/>
                </a:cxn>
                <a:cxn ang="0">
                  <a:pos x="1739" y="707"/>
                </a:cxn>
                <a:cxn ang="0">
                  <a:pos x="1576" y="544"/>
                </a:cxn>
                <a:cxn ang="0">
                  <a:pos x="1413" y="652"/>
                </a:cxn>
                <a:cxn ang="0">
                  <a:pos x="1250" y="489"/>
                </a:cxn>
                <a:cxn ang="0">
                  <a:pos x="1087" y="598"/>
                </a:cxn>
                <a:cxn ang="0">
                  <a:pos x="924" y="435"/>
                </a:cxn>
                <a:cxn ang="0">
                  <a:pos x="761" y="598"/>
                </a:cxn>
                <a:cxn ang="0">
                  <a:pos x="598" y="435"/>
                </a:cxn>
                <a:cxn ang="0">
                  <a:pos x="435" y="598"/>
                </a:cxn>
                <a:cxn ang="0">
                  <a:pos x="218" y="435"/>
                </a:cxn>
                <a:cxn ang="0">
                  <a:pos x="55" y="598"/>
                </a:cxn>
                <a:cxn ang="0">
                  <a:pos x="0" y="381"/>
                </a:cxn>
                <a:cxn ang="0">
                  <a:pos x="109" y="218"/>
                </a:cxn>
                <a:cxn ang="0">
                  <a:pos x="55" y="0"/>
                </a:cxn>
              </a:cxnLst>
              <a:rect l="0" t="0" r="r" b="b"/>
              <a:pathLst>
                <a:path w="2174" h="707">
                  <a:moveTo>
                    <a:pt x="2119" y="0"/>
                  </a:moveTo>
                  <a:lnTo>
                    <a:pt x="2174" y="163"/>
                  </a:lnTo>
                  <a:lnTo>
                    <a:pt x="2065" y="326"/>
                  </a:lnTo>
                  <a:lnTo>
                    <a:pt x="2174" y="544"/>
                  </a:lnTo>
                  <a:lnTo>
                    <a:pt x="2065" y="652"/>
                  </a:lnTo>
                  <a:lnTo>
                    <a:pt x="1902" y="598"/>
                  </a:lnTo>
                  <a:lnTo>
                    <a:pt x="1739" y="707"/>
                  </a:lnTo>
                  <a:lnTo>
                    <a:pt x="1576" y="544"/>
                  </a:lnTo>
                  <a:lnTo>
                    <a:pt x="1413" y="652"/>
                  </a:lnTo>
                  <a:lnTo>
                    <a:pt x="1250" y="489"/>
                  </a:lnTo>
                  <a:lnTo>
                    <a:pt x="1087" y="598"/>
                  </a:lnTo>
                  <a:lnTo>
                    <a:pt x="924" y="435"/>
                  </a:lnTo>
                  <a:lnTo>
                    <a:pt x="761" y="598"/>
                  </a:lnTo>
                  <a:lnTo>
                    <a:pt x="598" y="435"/>
                  </a:lnTo>
                  <a:lnTo>
                    <a:pt x="435" y="598"/>
                  </a:lnTo>
                  <a:lnTo>
                    <a:pt x="218" y="435"/>
                  </a:lnTo>
                  <a:lnTo>
                    <a:pt x="55" y="598"/>
                  </a:lnTo>
                  <a:lnTo>
                    <a:pt x="0" y="381"/>
                  </a:lnTo>
                  <a:lnTo>
                    <a:pt x="109" y="218"/>
                  </a:lnTo>
                  <a:lnTo>
                    <a:pt x="55" y="0"/>
                  </a:lnTo>
                </a:path>
              </a:pathLst>
            </a:custGeom>
            <a:noFill/>
            <a:ln w="9525" cap="rnd">
              <a:solidFill>
                <a:srgbClr val="000000"/>
              </a:solidFill>
              <a:prstDash val="solid"/>
              <a:round/>
              <a:headEnd/>
              <a:tailEnd/>
            </a:ln>
          </p:spPr>
          <p:txBody>
            <a:bodyPr/>
            <a:lstStyle/>
            <a:p>
              <a:endParaRPr lang="ru-RU"/>
            </a:p>
          </p:txBody>
        </p:sp>
      </p:grpSp>
      <p:sp>
        <p:nvSpPr>
          <p:cNvPr id="404611" name="Freeform 131"/>
          <p:cNvSpPr>
            <a:spLocks/>
          </p:cNvSpPr>
          <p:nvPr/>
        </p:nvSpPr>
        <p:spPr bwMode="auto">
          <a:xfrm>
            <a:off x="3894138" y="4838700"/>
            <a:ext cx="85725" cy="171450"/>
          </a:xfrm>
          <a:custGeom>
            <a:avLst/>
            <a:gdLst/>
            <a:ahLst/>
            <a:cxnLst>
              <a:cxn ang="0">
                <a:pos x="0" y="0"/>
              </a:cxn>
              <a:cxn ang="0">
                <a:pos x="240" y="80"/>
              </a:cxn>
              <a:cxn ang="0">
                <a:pos x="240" y="400"/>
              </a:cxn>
              <a:cxn ang="0">
                <a:pos x="480" y="480"/>
              </a:cxn>
              <a:cxn ang="0">
                <a:pos x="240" y="560"/>
              </a:cxn>
              <a:cxn ang="0">
                <a:pos x="240" y="880"/>
              </a:cxn>
              <a:cxn ang="0">
                <a:pos x="0" y="960"/>
              </a:cxn>
            </a:cxnLst>
            <a:rect l="0" t="0" r="r" b="b"/>
            <a:pathLst>
              <a:path w="480" h="960">
                <a:moveTo>
                  <a:pt x="0" y="0"/>
                </a:moveTo>
                <a:cubicBezTo>
                  <a:pt x="133" y="0"/>
                  <a:pt x="240" y="36"/>
                  <a:pt x="240" y="80"/>
                </a:cubicBezTo>
                <a:lnTo>
                  <a:pt x="240" y="400"/>
                </a:lnTo>
                <a:cubicBezTo>
                  <a:pt x="240" y="444"/>
                  <a:pt x="348" y="480"/>
                  <a:pt x="480" y="480"/>
                </a:cubicBezTo>
                <a:cubicBezTo>
                  <a:pt x="348" y="480"/>
                  <a:pt x="240" y="516"/>
                  <a:pt x="240" y="560"/>
                </a:cubicBezTo>
                <a:lnTo>
                  <a:pt x="240" y="880"/>
                </a:lnTo>
                <a:cubicBezTo>
                  <a:pt x="240" y="924"/>
                  <a:pt x="133" y="960"/>
                  <a:pt x="0" y="960"/>
                </a:cubicBezTo>
              </a:path>
            </a:pathLst>
          </a:custGeom>
          <a:noFill/>
          <a:ln w="9525" cap="rnd">
            <a:solidFill>
              <a:srgbClr val="000000"/>
            </a:solidFill>
            <a:prstDash val="solid"/>
            <a:round/>
            <a:headEnd/>
            <a:tailEnd/>
          </a:ln>
        </p:spPr>
        <p:txBody>
          <a:bodyPr/>
          <a:lstStyle/>
          <a:p>
            <a:endParaRPr lang="ru-RU"/>
          </a:p>
        </p:txBody>
      </p:sp>
      <p:grpSp>
        <p:nvGrpSpPr>
          <p:cNvPr id="28" name="Group 134"/>
          <p:cNvGrpSpPr>
            <a:grpSpLocks/>
          </p:cNvGrpSpPr>
          <p:nvPr/>
        </p:nvGrpSpPr>
        <p:grpSpPr bwMode="auto">
          <a:xfrm>
            <a:off x="4411663" y="4406900"/>
            <a:ext cx="3881437" cy="776288"/>
            <a:chOff x="2779" y="2776"/>
            <a:chExt cx="2445" cy="489"/>
          </a:xfrm>
        </p:grpSpPr>
        <p:sp>
          <p:nvSpPr>
            <p:cNvPr id="404612" name="Rectangle 132"/>
            <p:cNvSpPr>
              <a:spLocks noChangeArrowheads="1"/>
            </p:cNvSpPr>
            <p:nvPr/>
          </p:nvSpPr>
          <p:spPr bwMode="auto">
            <a:xfrm>
              <a:off x="2779" y="2776"/>
              <a:ext cx="2445" cy="489"/>
            </a:xfrm>
            <a:prstGeom prst="rect">
              <a:avLst/>
            </a:prstGeom>
            <a:solidFill>
              <a:srgbClr val="FFFFFF"/>
            </a:solidFill>
            <a:ln w="9525">
              <a:noFill/>
              <a:miter lim="800000"/>
              <a:headEnd/>
              <a:tailEnd/>
            </a:ln>
          </p:spPr>
          <p:txBody>
            <a:bodyPr/>
            <a:lstStyle/>
            <a:p>
              <a:endParaRPr lang="ru-RU"/>
            </a:p>
          </p:txBody>
        </p:sp>
        <p:sp>
          <p:nvSpPr>
            <p:cNvPr id="404613" name="Rectangle 133"/>
            <p:cNvSpPr>
              <a:spLocks noChangeArrowheads="1"/>
            </p:cNvSpPr>
            <p:nvPr/>
          </p:nvSpPr>
          <p:spPr bwMode="auto">
            <a:xfrm>
              <a:off x="2779" y="2776"/>
              <a:ext cx="2445" cy="489"/>
            </a:xfrm>
            <a:prstGeom prst="rect">
              <a:avLst/>
            </a:prstGeom>
            <a:noFill/>
            <a:ln w="9525" cap="rnd">
              <a:solidFill>
                <a:srgbClr val="000000"/>
              </a:solidFill>
              <a:miter lim="800000"/>
              <a:headEnd/>
              <a:tailEnd/>
            </a:ln>
          </p:spPr>
          <p:txBody>
            <a:bodyPr/>
            <a:lstStyle/>
            <a:p>
              <a:endParaRPr lang="ru-RU"/>
            </a:p>
          </p:txBody>
        </p:sp>
      </p:grpSp>
      <p:sp>
        <p:nvSpPr>
          <p:cNvPr id="404615" name="Rectangle 135"/>
          <p:cNvSpPr>
            <a:spLocks noChangeArrowheads="1"/>
          </p:cNvSpPr>
          <p:nvPr/>
        </p:nvSpPr>
        <p:spPr bwMode="auto">
          <a:xfrm>
            <a:off x="4572000" y="4437063"/>
            <a:ext cx="3600450" cy="427037"/>
          </a:xfrm>
          <a:prstGeom prst="rect">
            <a:avLst/>
          </a:prstGeom>
          <a:noFill/>
          <a:ln w="9525">
            <a:noFill/>
            <a:miter lim="800000"/>
            <a:headEnd/>
            <a:tailEnd/>
          </a:ln>
        </p:spPr>
        <p:txBody>
          <a:bodyPr wrap="none" lIns="0" tIns="0" rIns="0" bIns="0">
            <a:spAutoFit/>
          </a:bodyPr>
          <a:lstStyle/>
          <a:p>
            <a:r>
              <a:rPr lang="ru-RU" sz="1200">
                <a:solidFill>
                  <a:srgbClr val="000000"/>
                </a:solidFill>
                <a:latin typeface="Arial" charset="0"/>
              </a:rPr>
              <a:t>Слой</a:t>
            </a:r>
            <a:r>
              <a:rPr lang="ru-RU" sz="1200" b="1">
                <a:solidFill>
                  <a:srgbClr val="000000"/>
                </a:solidFill>
                <a:latin typeface="Arial" charset="0"/>
              </a:rPr>
              <a:t> Suparcase </a:t>
            </a:r>
            <a:r>
              <a:rPr lang="ru-RU" sz="1200">
                <a:solidFill>
                  <a:srgbClr val="000000"/>
                </a:solidFill>
                <a:latin typeface="Arial" charset="0"/>
              </a:rPr>
              <a:t>толщиной  0.001-0.0014 дюймов.</a:t>
            </a:r>
            <a:r>
              <a:rPr lang="ru-RU" sz="1300">
                <a:solidFill>
                  <a:srgbClr val="000000"/>
                </a:solidFill>
                <a:latin typeface="Arial" charset="0"/>
              </a:rPr>
              <a:t> </a:t>
            </a:r>
            <a:endParaRPr lang="ru-RU" sz="2000"/>
          </a:p>
          <a:p>
            <a:r>
              <a:rPr lang="ru-RU" sz="1500">
                <a:solidFill>
                  <a:srgbClr val="000000"/>
                </a:solidFill>
                <a:latin typeface="Arial" charset="0"/>
              </a:rPr>
              <a:t> </a:t>
            </a:r>
          </a:p>
        </p:txBody>
      </p:sp>
      <p:sp>
        <p:nvSpPr>
          <p:cNvPr id="404617" name="Rectangle 137"/>
          <p:cNvSpPr>
            <a:spLocks noChangeArrowheads="1"/>
          </p:cNvSpPr>
          <p:nvPr/>
        </p:nvSpPr>
        <p:spPr bwMode="auto">
          <a:xfrm>
            <a:off x="5994400" y="4462463"/>
            <a:ext cx="106363" cy="228600"/>
          </a:xfrm>
          <a:prstGeom prst="rect">
            <a:avLst/>
          </a:prstGeom>
          <a:noFill/>
          <a:ln w="9525">
            <a:noFill/>
            <a:miter lim="800000"/>
            <a:headEnd/>
            <a:tailEnd/>
          </a:ln>
        </p:spPr>
        <p:txBody>
          <a:bodyPr wrap="none" lIns="0" tIns="0" rIns="0" bIns="0">
            <a:spAutoFit/>
          </a:bodyPr>
          <a:lstStyle/>
          <a:p>
            <a:r>
              <a:rPr lang="ru-RU" sz="1500">
                <a:solidFill>
                  <a:srgbClr val="000000"/>
                </a:solidFill>
                <a:latin typeface="Arial" charset="0"/>
              </a:rPr>
              <a:t>–</a:t>
            </a:r>
            <a:endParaRPr lang="ru-RU"/>
          </a:p>
        </p:txBody>
      </p:sp>
      <p:sp>
        <p:nvSpPr>
          <p:cNvPr id="404620" name="Rectangle 140"/>
          <p:cNvSpPr>
            <a:spLocks noChangeArrowheads="1"/>
          </p:cNvSpPr>
          <p:nvPr/>
        </p:nvSpPr>
        <p:spPr bwMode="auto">
          <a:xfrm>
            <a:off x="5867400" y="6237288"/>
            <a:ext cx="52388" cy="228600"/>
          </a:xfrm>
          <a:prstGeom prst="rect">
            <a:avLst/>
          </a:prstGeom>
          <a:noFill/>
          <a:ln w="9525">
            <a:noFill/>
            <a:miter lim="800000"/>
            <a:headEnd/>
            <a:tailEnd/>
          </a:ln>
        </p:spPr>
        <p:txBody>
          <a:bodyPr wrap="none" lIns="0" tIns="0" rIns="0" bIns="0">
            <a:spAutoFit/>
          </a:bodyPr>
          <a:lstStyle/>
          <a:p>
            <a:r>
              <a:rPr lang="ru-RU" sz="1500">
                <a:solidFill>
                  <a:srgbClr val="000000"/>
                </a:solidFill>
                <a:latin typeface="Arial" charset="0"/>
              </a:rPr>
              <a:t> </a:t>
            </a:r>
            <a:endParaRPr lang="ru-RU"/>
          </a:p>
        </p:txBody>
      </p:sp>
      <p:sp>
        <p:nvSpPr>
          <p:cNvPr id="404621" name="Rectangle 141"/>
          <p:cNvSpPr>
            <a:spLocks noChangeArrowheads="1"/>
          </p:cNvSpPr>
          <p:nvPr/>
        </p:nvSpPr>
        <p:spPr bwMode="auto">
          <a:xfrm>
            <a:off x="4572000" y="4652963"/>
            <a:ext cx="3360738" cy="228600"/>
          </a:xfrm>
          <a:prstGeom prst="rect">
            <a:avLst/>
          </a:prstGeom>
          <a:noFill/>
          <a:ln w="9525">
            <a:noFill/>
            <a:miter lim="800000"/>
            <a:headEnd/>
            <a:tailEnd/>
          </a:ln>
        </p:spPr>
        <p:txBody>
          <a:bodyPr wrap="none" lIns="0" tIns="0" rIns="0" bIns="0">
            <a:spAutoFit/>
          </a:bodyPr>
          <a:lstStyle/>
          <a:p>
            <a:r>
              <a:rPr lang="ru-RU" sz="1200">
                <a:solidFill>
                  <a:srgbClr val="000000"/>
                </a:solidFill>
                <a:latin typeface="Arial" charset="0"/>
              </a:rPr>
              <a:t>Cr сохраняется в твёрдой фракции в металле,</a:t>
            </a:r>
            <a:r>
              <a:rPr lang="ru-RU" sz="1500">
                <a:solidFill>
                  <a:srgbClr val="000000"/>
                </a:solidFill>
                <a:latin typeface="Arial" charset="0"/>
              </a:rPr>
              <a:t> </a:t>
            </a:r>
            <a:endParaRPr lang="ru-RU"/>
          </a:p>
        </p:txBody>
      </p:sp>
      <p:sp>
        <p:nvSpPr>
          <p:cNvPr id="404622" name="Rectangle 142"/>
          <p:cNvSpPr>
            <a:spLocks noChangeArrowheads="1"/>
          </p:cNvSpPr>
          <p:nvPr/>
        </p:nvSpPr>
        <p:spPr bwMode="auto">
          <a:xfrm>
            <a:off x="4572000" y="4941888"/>
            <a:ext cx="3287713" cy="182562"/>
          </a:xfrm>
          <a:prstGeom prst="rect">
            <a:avLst/>
          </a:prstGeom>
          <a:noFill/>
          <a:ln w="9525">
            <a:noFill/>
            <a:miter lim="800000"/>
            <a:headEnd/>
            <a:tailEnd/>
          </a:ln>
        </p:spPr>
        <p:txBody>
          <a:bodyPr wrap="none" lIns="0" tIns="0" rIns="0" bIns="0">
            <a:spAutoFit/>
          </a:bodyPr>
          <a:lstStyle/>
          <a:p>
            <a:r>
              <a:rPr lang="ru-RU" sz="1200">
                <a:solidFill>
                  <a:srgbClr val="000000"/>
                </a:solidFill>
                <a:latin typeface="Arial" charset="0"/>
              </a:rPr>
              <a:t>что способствует коррозионной устойчивости.</a:t>
            </a:r>
            <a:endParaRPr lang="ru-RU" sz="1200"/>
          </a:p>
        </p:txBody>
      </p:sp>
      <p:sp>
        <p:nvSpPr>
          <p:cNvPr id="404623" name="Rectangle 143"/>
          <p:cNvSpPr>
            <a:spLocks noChangeArrowheads="1"/>
          </p:cNvSpPr>
          <p:nvPr/>
        </p:nvSpPr>
        <p:spPr bwMode="auto">
          <a:xfrm>
            <a:off x="6877050" y="4900613"/>
            <a:ext cx="52388" cy="228600"/>
          </a:xfrm>
          <a:prstGeom prst="rect">
            <a:avLst/>
          </a:prstGeom>
          <a:noFill/>
          <a:ln w="9525">
            <a:noFill/>
            <a:miter lim="800000"/>
            <a:headEnd/>
            <a:tailEnd/>
          </a:ln>
        </p:spPr>
        <p:txBody>
          <a:bodyPr wrap="none" lIns="0" tIns="0" rIns="0" bIns="0">
            <a:spAutoFit/>
          </a:bodyPr>
          <a:lstStyle/>
          <a:p>
            <a:r>
              <a:rPr lang="ru-RU" sz="1500">
                <a:solidFill>
                  <a:srgbClr val="000000"/>
                </a:solidFill>
                <a:latin typeface="Arial" charset="0"/>
              </a:rPr>
              <a:t> </a:t>
            </a:r>
            <a:endParaRPr lang="ru-RU"/>
          </a:p>
        </p:txBody>
      </p:sp>
      <p:sp>
        <p:nvSpPr>
          <p:cNvPr id="404624" name="Freeform 144"/>
          <p:cNvSpPr>
            <a:spLocks/>
          </p:cNvSpPr>
          <p:nvPr/>
        </p:nvSpPr>
        <p:spPr bwMode="auto">
          <a:xfrm>
            <a:off x="3894138" y="5010150"/>
            <a:ext cx="173037" cy="949325"/>
          </a:xfrm>
          <a:custGeom>
            <a:avLst/>
            <a:gdLst/>
            <a:ahLst/>
            <a:cxnLst>
              <a:cxn ang="0">
                <a:pos x="0" y="0"/>
              </a:cxn>
              <a:cxn ang="0">
                <a:pos x="480" y="440"/>
              </a:cxn>
              <a:cxn ang="0">
                <a:pos x="480" y="2200"/>
              </a:cxn>
              <a:cxn ang="0">
                <a:pos x="960" y="2640"/>
              </a:cxn>
              <a:cxn ang="0">
                <a:pos x="480" y="3080"/>
              </a:cxn>
              <a:cxn ang="0">
                <a:pos x="480" y="4840"/>
              </a:cxn>
              <a:cxn ang="0">
                <a:pos x="0" y="5280"/>
              </a:cxn>
            </a:cxnLst>
            <a:rect l="0" t="0" r="r" b="b"/>
            <a:pathLst>
              <a:path w="960" h="5280">
                <a:moveTo>
                  <a:pt x="0" y="0"/>
                </a:moveTo>
                <a:cubicBezTo>
                  <a:pt x="266" y="0"/>
                  <a:pt x="480" y="197"/>
                  <a:pt x="480" y="440"/>
                </a:cubicBezTo>
                <a:lnTo>
                  <a:pt x="480" y="2200"/>
                </a:lnTo>
                <a:cubicBezTo>
                  <a:pt x="480" y="2443"/>
                  <a:pt x="695" y="2640"/>
                  <a:pt x="960" y="2640"/>
                </a:cubicBezTo>
                <a:cubicBezTo>
                  <a:pt x="695" y="2640"/>
                  <a:pt x="480" y="2837"/>
                  <a:pt x="480" y="3080"/>
                </a:cubicBezTo>
                <a:lnTo>
                  <a:pt x="480" y="4840"/>
                </a:lnTo>
                <a:cubicBezTo>
                  <a:pt x="480" y="5083"/>
                  <a:pt x="266" y="5280"/>
                  <a:pt x="0" y="5280"/>
                </a:cubicBezTo>
              </a:path>
            </a:pathLst>
          </a:custGeom>
          <a:noFill/>
          <a:ln w="9525" cap="rnd">
            <a:solidFill>
              <a:srgbClr val="000000"/>
            </a:solidFill>
            <a:prstDash val="solid"/>
            <a:round/>
            <a:headEnd/>
            <a:tailEnd/>
          </a:ln>
        </p:spPr>
        <p:txBody>
          <a:bodyPr/>
          <a:lstStyle/>
          <a:p>
            <a:endParaRPr lang="ru-RU"/>
          </a:p>
        </p:txBody>
      </p:sp>
      <p:grpSp>
        <p:nvGrpSpPr>
          <p:cNvPr id="29" name="Group 147"/>
          <p:cNvGrpSpPr>
            <a:grpSpLocks/>
          </p:cNvGrpSpPr>
          <p:nvPr/>
        </p:nvGrpSpPr>
        <p:grpSpPr bwMode="auto">
          <a:xfrm>
            <a:off x="4337050" y="5534025"/>
            <a:ext cx="3881438" cy="603250"/>
            <a:chOff x="2779" y="3374"/>
            <a:chExt cx="2445" cy="380"/>
          </a:xfrm>
        </p:grpSpPr>
        <p:sp>
          <p:nvSpPr>
            <p:cNvPr id="404625" name="Rectangle 145"/>
            <p:cNvSpPr>
              <a:spLocks noChangeArrowheads="1"/>
            </p:cNvSpPr>
            <p:nvPr/>
          </p:nvSpPr>
          <p:spPr bwMode="auto">
            <a:xfrm>
              <a:off x="2779" y="3374"/>
              <a:ext cx="2445" cy="380"/>
            </a:xfrm>
            <a:prstGeom prst="rect">
              <a:avLst/>
            </a:prstGeom>
            <a:solidFill>
              <a:srgbClr val="FFFFFF"/>
            </a:solidFill>
            <a:ln w="9525">
              <a:noFill/>
              <a:miter lim="800000"/>
              <a:headEnd/>
              <a:tailEnd/>
            </a:ln>
          </p:spPr>
          <p:txBody>
            <a:bodyPr/>
            <a:lstStyle/>
            <a:p>
              <a:endParaRPr lang="ru-RU"/>
            </a:p>
          </p:txBody>
        </p:sp>
        <p:sp>
          <p:nvSpPr>
            <p:cNvPr id="404626" name="Rectangle 146"/>
            <p:cNvSpPr>
              <a:spLocks noChangeArrowheads="1"/>
            </p:cNvSpPr>
            <p:nvPr/>
          </p:nvSpPr>
          <p:spPr bwMode="auto">
            <a:xfrm>
              <a:off x="2779" y="3374"/>
              <a:ext cx="2445" cy="380"/>
            </a:xfrm>
            <a:prstGeom prst="rect">
              <a:avLst/>
            </a:prstGeom>
            <a:noFill/>
            <a:ln w="9525" cap="rnd">
              <a:solidFill>
                <a:srgbClr val="000000"/>
              </a:solidFill>
              <a:miter lim="800000"/>
              <a:headEnd/>
              <a:tailEnd/>
            </a:ln>
          </p:spPr>
          <p:txBody>
            <a:bodyPr/>
            <a:lstStyle/>
            <a:p>
              <a:endParaRPr lang="ru-RU"/>
            </a:p>
          </p:txBody>
        </p:sp>
      </p:grpSp>
      <p:sp>
        <p:nvSpPr>
          <p:cNvPr id="404628" name="Rectangle 148"/>
          <p:cNvSpPr>
            <a:spLocks noChangeArrowheads="1"/>
          </p:cNvSpPr>
          <p:nvPr/>
        </p:nvSpPr>
        <p:spPr bwMode="auto">
          <a:xfrm>
            <a:off x="4427538" y="5589588"/>
            <a:ext cx="2090737" cy="182562"/>
          </a:xfrm>
          <a:prstGeom prst="rect">
            <a:avLst/>
          </a:prstGeom>
          <a:noFill/>
          <a:ln w="9525">
            <a:noFill/>
            <a:miter lim="800000"/>
            <a:headEnd/>
            <a:tailEnd/>
          </a:ln>
        </p:spPr>
        <p:txBody>
          <a:bodyPr wrap="none" lIns="0" tIns="0" rIns="0" bIns="0">
            <a:spAutoFit/>
          </a:bodyPr>
          <a:lstStyle/>
          <a:p>
            <a:r>
              <a:rPr lang="ru-RU" sz="1200">
                <a:solidFill>
                  <a:srgbClr val="000000"/>
                </a:solidFill>
                <a:latin typeface="Arial" charset="0"/>
              </a:rPr>
              <a:t>Металл под слоем </a:t>
            </a:r>
            <a:r>
              <a:rPr lang="en-US" sz="1200">
                <a:solidFill>
                  <a:srgbClr val="000000"/>
                </a:solidFill>
                <a:latin typeface="Arial" charset="0"/>
              </a:rPr>
              <a:t>Suparcase</a:t>
            </a:r>
            <a:endParaRPr lang="ru-RU" sz="1200"/>
          </a:p>
        </p:txBody>
      </p:sp>
      <p:sp>
        <p:nvSpPr>
          <p:cNvPr id="404629" name="Rectangle 149"/>
          <p:cNvSpPr>
            <a:spLocks noChangeArrowheads="1"/>
          </p:cNvSpPr>
          <p:nvPr/>
        </p:nvSpPr>
        <p:spPr bwMode="auto">
          <a:xfrm>
            <a:off x="4502150" y="5630863"/>
            <a:ext cx="3094038" cy="365125"/>
          </a:xfrm>
          <a:prstGeom prst="rect">
            <a:avLst/>
          </a:prstGeom>
          <a:noFill/>
          <a:ln w="9525">
            <a:noFill/>
            <a:miter lim="800000"/>
            <a:headEnd/>
            <a:tailEnd/>
          </a:ln>
        </p:spPr>
        <p:txBody>
          <a:bodyPr lIns="0" tIns="0" rIns="0" bIns="0">
            <a:spAutoFit/>
          </a:bodyPr>
          <a:lstStyle/>
          <a:p>
            <a:endParaRPr lang="ru-RU"/>
          </a:p>
        </p:txBody>
      </p:sp>
      <p:sp>
        <p:nvSpPr>
          <p:cNvPr id="404630" name="Rectangle 150"/>
          <p:cNvSpPr>
            <a:spLocks noChangeArrowheads="1"/>
          </p:cNvSpPr>
          <p:nvPr/>
        </p:nvSpPr>
        <p:spPr bwMode="auto">
          <a:xfrm>
            <a:off x="4425950" y="5838825"/>
            <a:ext cx="3482975" cy="228600"/>
          </a:xfrm>
          <a:prstGeom prst="rect">
            <a:avLst/>
          </a:prstGeom>
          <a:noFill/>
          <a:ln w="9525">
            <a:noFill/>
            <a:miter lim="800000"/>
            <a:headEnd/>
            <a:tailEnd/>
          </a:ln>
        </p:spPr>
        <p:txBody>
          <a:bodyPr wrap="none" lIns="0" tIns="0" rIns="0" bIns="0">
            <a:spAutoFit/>
          </a:bodyPr>
          <a:lstStyle/>
          <a:p>
            <a:r>
              <a:rPr lang="ru-RU" sz="1200">
                <a:solidFill>
                  <a:srgbClr val="000000"/>
                </a:solidFill>
                <a:latin typeface="Arial" charset="0"/>
              </a:rPr>
              <a:t>сохраняется при воздействии агрессивных сред</a:t>
            </a:r>
            <a:r>
              <a:rPr lang="ru-RU" sz="1500">
                <a:solidFill>
                  <a:srgbClr val="000000"/>
                </a:solidFill>
                <a:latin typeface="Arial" charset="0"/>
              </a:rPr>
              <a:t> </a:t>
            </a:r>
            <a:endParaRPr lang="ru-RU"/>
          </a:p>
        </p:txBody>
      </p:sp>
      <p:sp>
        <p:nvSpPr>
          <p:cNvPr id="404631" name="Rectangle 151"/>
          <p:cNvSpPr>
            <a:spLocks noChangeArrowheads="1"/>
          </p:cNvSpPr>
          <p:nvPr/>
        </p:nvSpPr>
        <p:spPr bwMode="auto">
          <a:xfrm>
            <a:off x="6484938" y="5630863"/>
            <a:ext cx="52387" cy="228600"/>
          </a:xfrm>
          <a:prstGeom prst="rect">
            <a:avLst/>
          </a:prstGeom>
          <a:noFill/>
          <a:ln w="9525">
            <a:noFill/>
            <a:miter lim="800000"/>
            <a:headEnd/>
            <a:tailEnd/>
          </a:ln>
        </p:spPr>
        <p:txBody>
          <a:bodyPr wrap="none" lIns="0" tIns="0" rIns="0" bIns="0">
            <a:spAutoFit/>
          </a:bodyPr>
          <a:lstStyle/>
          <a:p>
            <a:r>
              <a:rPr lang="ru-RU" sz="1500">
                <a:solidFill>
                  <a:srgbClr val="000000"/>
                </a:solidFill>
                <a:latin typeface="Arial" charset="0"/>
              </a:rPr>
              <a:t> </a:t>
            </a: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1371600" y="381000"/>
            <a:ext cx="7010400" cy="1143000"/>
          </a:xfrm>
        </p:spPr>
        <p:txBody>
          <a:bodyPr/>
          <a:lstStyle/>
          <a:p>
            <a:r>
              <a:rPr lang="en-US" sz="2800" b="1"/>
              <a:t>PARKER </a:t>
            </a:r>
            <a:r>
              <a:rPr lang="en-US" sz="2800" b="1">
                <a:solidFill>
                  <a:srgbClr val="FF3300"/>
                </a:solidFill>
              </a:rPr>
              <a:t>“SUPARCASE”</a:t>
            </a:r>
            <a:r>
              <a:rPr lang="en-US" sz="2800" b="1"/>
              <a:t> </a:t>
            </a:r>
            <a:br>
              <a:rPr lang="en-US" sz="2800" b="1"/>
            </a:br>
            <a:r>
              <a:rPr lang="ru-RU" sz="2800" b="1"/>
              <a:t>Сравнение с традиционным процессом</a:t>
            </a:r>
            <a:endParaRPr lang="en-US" sz="2800" b="1"/>
          </a:p>
        </p:txBody>
      </p:sp>
      <p:graphicFrame>
        <p:nvGraphicFramePr>
          <p:cNvPr id="406531" name="Object 3"/>
          <p:cNvGraphicFramePr>
            <a:graphicFrameLocks noChangeAspect="1"/>
          </p:cNvGraphicFramePr>
          <p:nvPr>
            <p:ph sz="half" idx="1"/>
          </p:nvPr>
        </p:nvGraphicFramePr>
        <p:xfrm>
          <a:off x="504825" y="2176463"/>
          <a:ext cx="3444875" cy="3810000"/>
        </p:xfrm>
        <a:graphic>
          <a:graphicData uri="http://schemas.openxmlformats.org/presentationml/2006/ole">
            <p:oleObj spid="_x0000_s1026" name="Photo Editor Photo" r:id="rId4" imgW="8466667" imgH="10259857" progId="MSPhotoEd.3">
              <p:embed/>
            </p:oleObj>
          </a:graphicData>
        </a:graphic>
      </p:graphicFrame>
      <p:sp>
        <p:nvSpPr>
          <p:cNvPr id="406532" name="Rectangle 4"/>
          <p:cNvSpPr>
            <a:spLocks noGrp="1" noChangeArrowheads="1"/>
          </p:cNvSpPr>
          <p:nvPr>
            <p:ph type="body" sz="half" idx="2"/>
          </p:nvPr>
        </p:nvSpPr>
        <p:spPr>
          <a:xfrm>
            <a:off x="4500563" y="2133600"/>
            <a:ext cx="4175125" cy="4233863"/>
          </a:xfrm>
        </p:spPr>
        <p:txBody>
          <a:bodyPr/>
          <a:lstStyle/>
          <a:p>
            <a:pPr marL="0" indent="0">
              <a:lnSpc>
                <a:spcPct val="90000"/>
              </a:lnSpc>
              <a:buFontTx/>
              <a:buNone/>
            </a:pPr>
            <a:r>
              <a:rPr lang="ru-RU" sz="1600" b="1"/>
              <a:t>Покрытие </a:t>
            </a:r>
            <a:r>
              <a:rPr lang="en-US" sz="1600" b="1"/>
              <a:t>“Suparcase” </a:t>
            </a:r>
            <a:r>
              <a:rPr lang="ru-RU" sz="1600" b="1"/>
              <a:t>обеспечивает защиту металла по всей поверхности</a:t>
            </a:r>
            <a:r>
              <a:rPr lang="en-US" sz="1600" b="1"/>
              <a:t>.</a:t>
            </a:r>
          </a:p>
          <a:p>
            <a:pPr marL="0" indent="0">
              <a:lnSpc>
                <a:spcPct val="90000"/>
              </a:lnSpc>
              <a:buFontTx/>
              <a:buNone/>
            </a:pPr>
            <a:endParaRPr lang="en-US" sz="1600" b="1"/>
          </a:p>
          <a:p>
            <a:pPr marL="0" indent="0">
              <a:lnSpc>
                <a:spcPct val="90000"/>
              </a:lnSpc>
              <a:buFontTx/>
              <a:buNone/>
            </a:pPr>
            <a:endParaRPr lang="ru-RU" sz="1600" b="1"/>
          </a:p>
          <a:p>
            <a:pPr marL="0" indent="0">
              <a:lnSpc>
                <a:spcPct val="90000"/>
              </a:lnSpc>
              <a:buFontTx/>
              <a:buNone/>
            </a:pPr>
            <a:endParaRPr lang="ru-RU" sz="1600" b="1"/>
          </a:p>
          <a:p>
            <a:pPr marL="0" indent="0">
              <a:lnSpc>
                <a:spcPct val="90000"/>
              </a:lnSpc>
              <a:buFontTx/>
              <a:buNone/>
            </a:pPr>
            <a:endParaRPr lang="ru-RU" sz="1600" b="1"/>
          </a:p>
          <a:p>
            <a:pPr marL="0" indent="0">
              <a:lnSpc>
                <a:spcPct val="90000"/>
              </a:lnSpc>
              <a:buFontTx/>
              <a:buNone/>
            </a:pPr>
            <a:endParaRPr lang="ru-RU" sz="1600" b="1"/>
          </a:p>
          <a:p>
            <a:pPr marL="0" indent="0">
              <a:lnSpc>
                <a:spcPct val="90000"/>
              </a:lnSpc>
              <a:buFontTx/>
              <a:buNone/>
            </a:pPr>
            <a:endParaRPr lang="ru-RU" sz="1600" b="1"/>
          </a:p>
          <a:p>
            <a:pPr marL="0" indent="0">
              <a:lnSpc>
                <a:spcPct val="90000"/>
              </a:lnSpc>
              <a:buFontTx/>
              <a:buNone/>
            </a:pPr>
            <a:endParaRPr lang="en-US" sz="1600" b="1"/>
          </a:p>
          <a:p>
            <a:pPr marL="0" indent="0">
              <a:lnSpc>
                <a:spcPct val="90000"/>
              </a:lnSpc>
              <a:buFontTx/>
              <a:buNone/>
            </a:pPr>
            <a:r>
              <a:rPr lang="ru-RU" sz="1600" b="1"/>
              <a:t>Частичное упрочнение рабочей зоны кольца (вариант технологии, применяемый другими производителями). Кольцо остаётся незащищённым от коррозии.</a:t>
            </a:r>
          </a:p>
          <a:p>
            <a:pPr marL="0" indent="0">
              <a:lnSpc>
                <a:spcPct val="90000"/>
              </a:lnSpc>
              <a:buFontTx/>
              <a:buNone/>
            </a:pPr>
            <a:endParaRPr lang="en-US" sz="1600" b="1"/>
          </a:p>
        </p:txBody>
      </p:sp>
      <p:sp>
        <p:nvSpPr>
          <p:cNvPr id="406533" name="Line 5"/>
          <p:cNvSpPr>
            <a:spLocks noChangeShapeType="1"/>
          </p:cNvSpPr>
          <p:nvPr/>
        </p:nvSpPr>
        <p:spPr bwMode="auto">
          <a:xfrm>
            <a:off x="1524000" y="1905000"/>
            <a:ext cx="7010400" cy="0"/>
          </a:xfrm>
          <a:prstGeom prst="line">
            <a:avLst/>
          </a:prstGeom>
          <a:noFill/>
          <a:ln w="9525">
            <a:solidFill>
              <a:srgbClr val="2121FF"/>
            </a:solidFill>
            <a:round/>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1447800" y="381000"/>
            <a:ext cx="7010400" cy="1143000"/>
          </a:xfrm>
        </p:spPr>
        <p:txBody>
          <a:bodyPr/>
          <a:lstStyle/>
          <a:p>
            <a:r>
              <a:rPr lang="en-US" sz="2800" b="1"/>
              <a:t>PARKER </a:t>
            </a:r>
            <a:r>
              <a:rPr lang="en-US" sz="2800" b="1">
                <a:solidFill>
                  <a:srgbClr val="FF3300"/>
                </a:solidFill>
              </a:rPr>
              <a:t>“SUPARCASE”</a:t>
            </a:r>
            <a:r>
              <a:rPr lang="en-US" sz="2800" b="1"/>
              <a:t> </a:t>
            </a:r>
            <a:br>
              <a:rPr lang="en-US" sz="2800" b="1"/>
            </a:br>
            <a:r>
              <a:rPr lang="en-US" sz="2800" b="1"/>
              <a:t> </a:t>
            </a:r>
            <a:r>
              <a:rPr lang="ru-RU" sz="2800" b="1"/>
              <a:t>Сравнение с традиционным процессом</a:t>
            </a:r>
            <a:endParaRPr lang="en-US" sz="2800" b="1"/>
          </a:p>
        </p:txBody>
      </p:sp>
      <p:graphicFrame>
        <p:nvGraphicFramePr>
          <p:cNvPr id="408579" name="Object 3"/>
          <p:cNvGraphicFramePr>
            <a:graphicFrameLocks noChangeAspect="1"/>
          </p:cNvGraphicFramePr>
          <p:nvPr/>
        </p:nvGraphicFramePr>
        <p:xfrm>
          <a:off x="1989138" y="3121025"/>
          <a:ext cx="6051550" cy="3003550"/>
        </p:xfrm>
        <a:graphic>
          <a:graphicData uri="http://schemas.openxmlformats.org/presentationml/2006/ole">
            <p:oleObj spid="_x0000_s2050" name="Лист" r:id="rId4" imgW="3590849" imgH="1771802" progId="Excel.Sheet.8">
              <p:embed/>
            </p:oleObj>
          </a:graphicData>
        </a:graphic>
      </p:graphicFrame>
      <p:sp>
        <p:nvSpPr>
          <p:cNvPr id="408580" name="Text Box 4"/>
          <p:cNvSpPr txBox="1">
            <a:spLocks noChangeArrowheads="1"/>
          </p:cNvSpPr>
          <p:nvPr/>
        </p:nvSpPr>
        <p:spPr bwMode="auto">
          <a:xfrm>
            <a:off x="1547813" y="2349500"/>
            <a:ext cx="6858000" cy="366713"/>
          </a:xfrm>
          <a:prstGeom prst="rect">
            <a:avLst/>
          </a:prstGeom>
          <a:noFill/>
          <a:ln w="9525">
            <a:noFill/>
            <a:miter lim="800000"/>
            <a:headEnd/>
            <a:tailEnd/>
          </a:ln>
          <a:effectLst/>
        </p:spPr>
        <p:txBody>
          <a:bodyPr>
            <a:spAutoFit/>
          </a:bodyPr>
          <a:lstStyle/>
          <a:p>
            <a:pPr>
              <a:spcBef>
                <a:spcPct val="50000"/>
              </a:spcBef>
            </a:pPr>
            <a:r>
              <a:rPr lang="ru-RU" sz="1800" b="1">
                <a:latin typeface="Arial" charset="0"/>
              </a:rPr>
              <a:t>Потери веса после</a:t>
            </a:r>
            <a:r>
              <a:rPr lang="en-US" sz="1800" b="1">
                <a:latin typeface="Arial" charset="0"/>
              </a:rPr>
              <a:t> 554 </a:t>
            </a:r>
            <a:r>
              <a:rPr lang="ru-RU" sz="1800" b="1">
                <a:latin typeface="Arial" charset="0"/>
              </a:rPr>
              <a:t>часов при</a:t>
            </a:r>
            <a:r>
              <a:rPr lang="en-US" sz="1800" b="1">
                <a:latin typeface="Arial" charset="0"/>
              </a:rPr>
              <a:t> 22°C</a:t>
            </a:r>
            <a:endParaRPr lang="en-US">
              <a:latin typeface="Arial" charset="0"/>
            </a:endParaRPr>
          </a:p>
        </p:txBody>
      </p:sp>
      <p:sp>
        <p:nvSpPr>
          <p:cNvPr id="408581" name="Line 5"/>
          <p:cNvSpPr>
            <a:spLocks noChangeShapeType="1"/>
          </p:cNvSpPr>
          <p:nvPr/>
        </p:nvSpPr>
        <p:spPr bwMode="auto">
          <a:xfrm>
            <a:off x="1524000" y="1828800"/>
            <a:ext cx="6629400" cy="0"/>
          </a:xfrm>
          <a:prstGeom prst="line">
            <a:avLst/>
          </a:prstGeom>
          <a:noFill/>
          <a:ln w="9525">
            <a:solidFill>
              <a:srgbClr val="2121FF"/>
            </a:solidFill>
            <a:round/>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675</Words>
  <Application>Microsoft Office PowerPoint</Application>
  <PresentationFormat>Экран (4:3)</PresentationFormat>
  <Paragraphs>77</Paragraphs>
  <Slides>7</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7</vt:i4>
      </vt:variant>
    </vt:vector>
  </HeadingPairs>
  <TitlesOfParts>
    <vt:vector size="10" baseType="lpstr">
      <vt:lpstr>Тема Office</vt:lpstr>
      <vt:lpstr>Microsoft Photo Editor 3.0 Photo</vt:lpstr>
      <vt:lpstr>Лист Microsoft Excel</vt:lpstr>
      <vt:lpstr>Эксклюзивная технология SURARCASE</vt:lpstr>
      <vt:lpstr> PARKER “SUPARCASE”  </vt:lpstr>
      <vt:lpstr>Разрез кольца, изготовленного  с использованием технологии “SUPARCASE” </vt:lpstr>
      <vt:lpstr>Микрофотография  “SUPARCASE” </vt:lpstr>
      <vt:lpstr>PARKER “SUPARCASE”  и азотирование</vt:lpstr>
      <vt:lpstr>PARKER “SUPARCASE”  Сравнение с традиционным процессом</vt:lpstr>
      <vt:lpstr>PARKER “SUPARCASE”   Сравнение с традиционным процессом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Эксклюзивная технология SURARCASE</dc:title>
  <dc:creator>sherbinin</dc:creator>
  <cp:lastModifiedBy>sherbinin</cp:lastModifiedBy>
  <cp:revision>1</cp:revision>
  <dcterms:created xsi:type="dcterms:W3CDTF">2013-10-03T09:23:19Z</dcterms:created>
  <dcterms:modified xsi:type="dcterms:W3CDTF">2013-10-03T09:23:52Z</dcterms:modified>
</cp:coreProperties>
</file>